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1" r:id="rId2"/>
    <p:sldId id="300" r:id="rId3"/>
    <p:sldId id="301" r:id="rId4"/>
    <p:sldId id="302" r:id="rId5"/>
    <p:sldId id="312" r:id="rId6"/>
    <p:sldId id="316" r:id="rId7"/>
    <p:sldId id="313" r:id="rId8"/>
    <p:sldId id="314" r:id="rId9"/>
    <p:sldId id="304" r:id="rId10"/>
    <p:sldId id="305" r:id="rId11"/>
    <p:sldId id="306" r:id="rId12"/>
    <p:sldId id="307" r:id="rId13"/>
    <p:sldId id="308" r:id="rId14"/>
    <p:sldId id="315" r:id="rId15"/>
    <p:sldId id="309" r:id="rId16"/>
    <p:sldId id="310" r:id="rId17"/>
    <p:sldId id="318" r:id="rId1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5" autoAdjust="0"/>
    <p:restoredTop sz="96453" autoAdjust="0"/>
  </p:normalViewPr>
  <p:slideViewPr>
    <p:cSldViewPr snapToGrid="0">
      <p:cViewPr varScale="1">
        <p:scale>
          <a:sx n="112" d="100"/>
          <a:sy n="112" d="100"/>
        </p:scale>
        <p:origin x="49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23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381651902887135"/>
          <c:y val="0.16981274930995069"/>
          <c:w val="0.64789468503937009"/>
          <c:h val="0.6271560030899751"/>
        </c:manualLayout>
      </c:layout>
      <c:pie3DChart>
        <c:varyColors val="1"/>
        <c:ser>
          <c:idx val="0"/>
          <c:order val="0"/>
          <c:tx>
            <c:strRef>
              <c:f>'Домож дох'!$B$1</c:f>
              <c:strCache>
                <c:ptCount val="1"/>
                <c:pt idx="0">
                  <c:v>Исполнение доходной части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17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6.9977772309711292E-2"/>
                  <c:y val="-8.75033994244695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36983267716535"/>
                      <c:h val="0.3060929432013769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0723507217847768"/>
                  <c:y val="-4.10298110326571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084374999999999"/>
                      <c:h val="0.2762593230063109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3.3721702755905511E-2"/>
                  <c:y val="-0.1085041177081780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417076771653543"/>
                      <c:h val="0.5534481683765432"/>
                    </c:manualLayout>
                  </c15:layout>
                </c:ext>
              </c:extLst>
            </c:dLbl>
            <c:spPr>
              <a:solidFill>
                <a:srgbClr val="FFC000">
                  <a:lumMod val="20000"/>
                  <a:lumOff val="80000"/>
                </a:srgbClr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'Домож дох'!$A$2:$A$4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 от других бюджетов бюджетной системы РФ</c:v>
                </c:pt>
              </c:strCache>
            </c:strRef>
          </c:cat>
          <c:val>
            <c:numRef>
              <c:f>'Домож дох'!$B$2:$B$4</c:f>
              <c:numCache>
                <c:formatCode>_-* #,##0.00_р_._-;\-* #,##0.00_р_._-;_-* "-"??_р_._-;_-@_-</c:formatCode>
                <c:ptCount val="3"/>
                <c:pt idx="0">
                  <c:v>8711.2999999999993</c:v>
                </c:pt>
                <c:pt idx="1">
                  <c:v>1725.4</c:v>
                </c:pt>
                <c:pt idx="2">
                  <c:v>25999.8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750000000000006E-2"/>
          <c:y val="0.24665971616324181"/>
          <c:w val="0.78645833333333337"/>
          <c:h val="0.70647983511279311"/>
        </c:manualLayout>
      </c:layout>
      <c:pie3DChart>
        <c:varyColors val="1"/>
        <c:ser>
          <c:idx val="0"/>
          <c:order val="0"/>
          <c:tx>
            <c:strRef>
              <c:f>'Домож расх'!$B$3</c:f>
              <c:strCache>
                <c:ptCount val="1"/>
                <c:pt idx="0">
                  <c:v>Утвержденные бюджетные назначения на 2020 год</c:v>
                </c:pt>
              </c:strCache>
            </c:strRef>
          </c:tx>
          <c:cat>
            <c:strRef>
              <c:f>'Домож расх'!$A$4:$A$11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'Домож расх'!$B$4:$B$11</c:f>
            </c:numRef>
          </c:val>
        </c:ser>
        <c:ser>
          <c:idx val="1"/>
          <c:order val="1"/>
          <c:tx>
            <c:strRef>
              <c:f>'Домож расх'!$C$3</c:f>
              <c:strCache>
                <c:ptCount val="1"/>
                <c:pt idx="0">
                  <c:v>Исполнено на 01.01.2021 г.</c:v>
                </c:pt>
              </c:strCache>
            </c:strRef>
          </c:tx>
          <c:explosion val="5"/>
          <c:dPt>
            <c:idx val="0"/>
            <c:bubble3D val="0"/>
            <c:explosion val="15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9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13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1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18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explosion val="21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explosion val="22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7.282439304461942E-2"/>
                  <c:y val="-0.203470482594025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189035607132905"/>
                      <c:h val="0.1789844661175732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35128280839895"/>
                  <c:y val="-0.16098365986890889"/>
                </c:manualLayout>
              </c:layout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0.1152940452755904"/>
                  <c:y val="0.15966889787194516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81C03FC-A51E-4B85-8ACB-1EB6154C2C0D}" type="CATEGORYNAME">
                      <a:rPr lang="ru-RU" sz="1100"/>
                      <a:pPr>
                        <a:defRPr sz="1100" b="1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 sz="1100" baseline="0" dirty="0"/>
                  </a:p>
                  <a:p>
                    <a:pPr>
                      <a:defRPr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FD4A820-2B94-4FB5-8228-FAE9245EDE90}" type="VALUE">
                      <a:rPr lang="ru-RU" sz="1100"/>
                      <a:pPr>
                        <a:defRPr sz="1100" b="1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[ЗНАЧЕНИЕ]</a:t>
                    </a:fld>
                    <a:endParaRPr lang="ru-RU" sz="1100" baseline="0" dirty="0"/>
                  </a:p>
                  <a:p>
                    <a:pPr>
                      <a:defRPr sz="11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93E40B11-912F-4E00-B6F0-38A6EC6AFF41}" type="PERCENTAGE">
                      <a:rPr lang="ru-RU" sz="1100"/>
                      <a:pPr>
                        <a:defRPr sz="1100" b="1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ru-RU"/>
                  </a:p>
                </c:rich>
              </c:tx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15604095958733805"/>
                      <c:h val="0.2627890692536213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3.7578314461291451E-2"/>
                  <c:y val="0.10798677080620669"/>
                </c:manualLayout>
              </c:layout>
              <c:spPr>
                <a:solidFill>
                  <a:srgbClr val="5B9BD5">
                    <a:lumMod val="20000"/>
                    <a:lumOff val="80000"/>
                  </a:srgbClr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</c:extLst>
            </c:dLbl>
            <c:dLbl>
              <c:idx val="4"/>
              <c:layout>
                <c:manualLayout>
                  <c:x val="-9.9140296916010492E-2"/>
                  <c:y val="-0.1135646319259506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035667758493876"/>
                      <c:h val="0.22474756368917345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7.1991795067051986E-2"/>
                  <c:y val="-1.765708298941239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57619442731845"/>
                      <c:h val="0.2321242462405325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0.25617468393548953"/>
                  <c:y val="-9.710241383696439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654817722972461"/>
                      <c:h val="0.17898446611757327"/>
                    </c:manualLayout>
                  </c15:layout>
                </c:ext>
              </c:extLst>
            </c:dLbl>
            <c:spPr>
              <a:solidFill>
                <a:srgbClr val="5B9BD5">
                  <a:lumMod val="20000"/>
                  <a:lumOff val="8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'Домож расх'!$A$4:$A$11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'Домож расх'!$C$4:$C$11</c:f>
              <c:numCache>
                <c:formatCode>#\ ##0.0</c:formatCode>
                <c:ptCount val="7"/>
                <c:pt idx="0">
                  <c:v>6081.2</c:v>
                </c:pt>
                <c:pt idx="1">
                  <c:v>297.39999999999998</c:v>
                </c:pt>
                <c:pt idx="2">
                  <c:v>2</c:v>
                </c:pt>
                <c:pt idx="3">
                  <c:v>6611.4</c:v>
                </c:pt>
                <c:pt idx="4">
                  <c:v>10252.700000000001</c:v>
                </c:pt>
                <c:pt idx="5">
                  <c:v>10833.9</c:v>
                </c:pt>
                <c:pt idx="6">
                  <c:v>1981.3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86C3B0-9CCA-43F9-86EB-852DFB2DF55E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E78AB3-BE69-4EC8-8341-BC6529873F33}">
      <dgm:prSet phldrT="[Текст]" custT="1"/>
      <dgm:spPr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Программные и непрограммные расходы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68FCD7-ECE2-4EA0-BE2E-B7CC2B62F8F2}" type="parTrans" cxnId="{2A4A9C3A-40EB-48E6-B71E-797E6BB36A4E}">
      <dgm:prSet/>
      <dgm:spPr>
        <a:ln w="2540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9D17E3F1-102C-45B8-AEA5-599A6C2D70C5}" type="sibTrans" cxnId="{2A4A9C3A-40EB-48E6-B71E-797E6BB36A4E}">
      <dgm:prSet/>
      <dgm:spPr/>
      <dgm:t>
        <a:bodyPr/>
        <a:lstStyle/>
        <a:p>
          <a:endParaRPr lang="ru-RU"/>
        </a:p>
      </dgm:t>
    </dgm:pt>
    <dgm:pt modelId="{D47A30BF-B19D-4E0A-A20E-5AC31A85247C}">
      <dgm:prSet phldrT="[Текст]" custT="1"/>
      <dgm:spPr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24 784,5 тыс. руб. 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(68,7% от общей суммы расходов)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1D9B5F-A0AB-4557-8019-852A15813AE6}" type="parTrans" cxnId="{5A9D3E6F-0EBE-41E7-8F55-E35037196CC9}">
      <dgm:prSet/>
      <dgm:spPr>
        <a:ln w="2540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00DFB80-BA8B-461B-AE18-665B02D4AD3C}" type="sibTrans" cxnId="{5A9D3E6F-0EBE-41E7-8F55-E35037196CC9}">
      <dgm:prSet/>
      <dgm:spPr/>
      <dgm:t>
        <a:bodyPr/>
        <a:lstStyle/>
        <a:p>
          <a:endParaRPr lang="ru-RU"/>
        </a:p>
      </dgm:t>
    </dgm:pt>
    <dgm:pt modelId="{ED4FFFE8-4920-4913-BE05-BB1A65337CAB}">
      <dgm:prSet phldrT="[Текст]" custT="1"/>
      <dgm:spPr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11 275,4 тыс. руб</a:t>
          </a:r>
          <a:r>
            <a:rPr lang="ru-RU" sz="1800" dirty="0" smtClean="0"/>
            <a:t>.(31,3% от общей суммы расходов)</a:t>
          </a:r>
          <a:endParaRPr lang="ru-RU" sz="1800" dirty="0"/>
        </a:p>
      </dgm:t>
    </dgm:pt>
    <dgm:pt modelId="{5F47BF12-707C-464B-9FE4-F29B908D47E2}" type="parTrans" cxnId="{827EE72F-D728-47CE-8583-58518E66CDE2}">
      <dgm:prSet/>
      <dgm:spPr>
        <a:ln w="25400"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49B85E0-97CF-4D5F-BB54-E81903F0E15A}" type="sibTrans" cxnId="{827EE72F-D728-47CE-8583-58518E66CDE2}">
      <dgm:prSet/>
      <dgm:spPr/>
      <dgm:t>
        <a:bodyPr/>
        <a:lstStyle/>
        <a:p>
          <a:endParaRPr lang="ru-RU"/>
        </a:p>
      </dgm:t>
    </dgm:pt>
    <dgm:pt modelId="{812A9EAE-875F-4620-80CE-67A188F37F2B}">
      <dgm:prSet custT="1"/>
      <dgm:spPr>
        <a:ln w="15875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E601F1-ECA9-4EBC-8848-B97D7A6458BA}" type="parTrans" cxnId="{0DCEBE58-21F7-4287-B211-98856EF9DC8B}">
      <dgm:prSet/>
      <dgm:spPr/>
      <dgm:t>
        <a:bodyPr/>
        <a:lstStyle/>
        <a:p>
          <a:endParaRPr lang="ru-RU"/>
        </a:p>
      </dgm:t>
    </dgm:pt>
    <dgm:pt modelId="{F707C0C7-8E7F-466E-9BF9-5716A42EF9F2}" type="sibTrans" cxnId="{0DCEBE58-21F7-4287-B211-98856EF9DC8B}">
      <dgm:prSet/>
      <dgm:spPr/>
      <dgm:t>
        <a:bodyPr/>
        <a:lstStyle/>
        <a:p>
          <a:endParaRPr lang="ru-RU"/>
        </a:p>
      </dgm:t>
    </dgm:pt>
    <dgm:pt modelId="{F9B2BEA6-47E1-4184-AF3B-3C158C45980B}" type="pres">
      <dgm:prSet presAssocID="{0886C3B0-9CCA-43F9-86EB-852DFB2DF55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238F7A-BA11-4C04-84A8-94DEA407CD16}" type="pres">
      <dgm:prSet presAssocID="{812A9EAE-875F-4620-80CE-67A188F37F2B}" presName="hierRoot1" presStyleCnt="0"/>
      <dgm:spPr/>
    </dgm:pt>
    <dgm:pt modelId="{99137198-79E7-411F-A15E-604FF1AF58A6}" type="pres">
      <dgm:prSet presAssocID="{812A9EAE-875F-4620-80CE-67A188F37F2B}" presName="composite" presStyleCnt="0"/>
      <dgm:spPr/>
    </dgm:pt>
    <dgm:pt modelId="{1704455A-8BFA-45E7-90AF-B09B5FF69F45}" type="pres">
      <dgm:prSet presAssocID="{812A9EAE-875F-4620-80CE-67A188F37F2B}" presName="background" presStyleLbl="node0" presStyleIdx="0" presStyleCnt="1"/>
      <dgm:spPr/>
    </dgm:pt>
    <dgm:pt modelId="{1C37D2A5-9F5B-41B6-BC9D-D9247A7E932B}" type="pres">
      <dgm:prSet presAssocID="{812A9EAE-875F-4620-80CE-67A188F37F2B}" presName="text" presStyleLbl="fgAcc0" presStyleIdx="0" presStyleCnt="1" custScaleX="166455" custScaleY="67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BDDD67-A2FB-4B05-B008-CA37165EE4D9}" type="pres">
      <dgm:prSet presAssocID="{812A9EAE-875F-4620-80CE-67A188F37F2B}" presName="hierChild2" presStyleCnt="0"/>
      <dgm:spPr/>
    </dgm:pt>
    <dgm:pt modelId="{28868795-F0A3-4140-B888-C84F92FDF567}" type="pres">
      <dgm:prSet presAssocID="{DD68FCD7-ECE2-4EA0-BE2E-B7CC2B62F8F2}" presName="Name10" presStyleLbl="parChTrans1D2" presStyleIdx="0" presStyleCnt="1"/>
      <dgm:spPr/>
      <dgm:t>
        <a:bodyPr/>
        <a:lstStyle/>
        <a:p>
          <a:endParaRPr lang="ru-RU"/>
        </a:p>
      </dgm:t>
    </dgm:pt>
    <dgm:pt modelId="{EA8171B9-553D-49C4-AE41-0238FF37CA0F}" type="pres">
      <dgm:prSet presAssocID="{B8E78AB3-BE69-4EC8-8341-BC6529873F33}" presName="hierRoot2" presStyleCnt="0"/>
      <dgm:spPr/>
    </dgm:pt>
    <dgm:pt modelId="{71C13669-7416-47FD-83DF-0A6AFB09D308}" type="pres">
      <dgm:prSet presAssocID="{B8E78AB3-BE69-4EC8-8341-BC6529873F33}" presName="composite2" presStyleCnt="0"/>
      <dgm:spPr/>
    </dgm:pt>
    <dgm:pt modelId="{DBEA3A3B-57C8-4728-A019-DE75A33EE92B}" type="pres">
      <dgm:prSet presAssocID="{B8E78AB3-BE69-4EC8-8341-BC6529873F33}" presName="background2" presStyleLbl="node2" presStyleIdx="0" presStyleCnt="1"/>
      <dgm:spPr/>
    </dgm:pt>
    <dgm:pt modelId="{C063C4EB-8AD5-48EC-B4CD-4BEDB39CEC9B}" type="pres">
      <dgm:prSet presAssocID="{B8E78AB3-BE69-4EC8-8341-BC6529873F33}" presName="text2" presStyleLbl="fgAcc2" presStyleIdx="0" presStyleCnt="1" custScaleX="185617" custScaleY="47827" custLinFactNeighborX="252" custLinFactNeighborY="-101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FBECAD-06A0-44C6-BF26-A748B088E770}" type="pres">
      <dgm:prSet presAssocID="{B8E78AB3-BE69-4EC8-8341-BC6529873F33}" presName="hierChild3" presStyleCnt="0"/>
      <dgm:spPr/>
    </dgm:pt>
    <dgm:pt modelId="{C4F28687-A6CE-4456-BE9B-8B68BBDFB2BE}" type="pres">
      <dgm:prSet presAssocID="{CC1D9B5F-A0AB-4557-8019-852A15813AE6}" presName="Name17" presStyleLbl="parChTrans1D3" presStyleIdx="0" presStyleCnt="2"/>
      <dgm:spPr/>
      <dgm:t>
        <a:bodyPr/>
        <a:lstStyle/>
        <a:p>
          <a:endParaRPr lang="ru-RU"/>
        </a:p>
      </dgm:t>
    </dgm:pt>
    <dgm:pt modelId="{CEF62BE1-E30B-4C6D-8DE2-F1AF667F1BF3}" type="pres">
      <dgm:prSet presAssocID="{D47A30BF-B19D-4E0A-A20E-5AC31A85247C}" presName="hierRoot3" presStyleCnt="0"/>
      <dgm:spPr/>
    </dgm:pt>
    <dgm:pt modelId="{4226EA63-71B4-431A-A297-5517CF7CDECE}" type="pres">
      <dgm:prSet presAssocID="{D47A30BF-B19D-4E0A-A20E-5AC31A85247C}" presName="composite3" presStyleCnt="0"/>
      <dgm:spPr/>
    </dgm:pt>
    <dgm:pt modelId="{7E0CBDC3-A02A-42D8-86F0-FBC00FC13E1C}" type="pres">
      <dgm:prSet presAssocID="{D47A30BF-B19D-4E0A-A20E-5AC31A85247C}" presName="background3" presStyleLbl="node3" presStyleIdx="0" presStyleCnt="2"/>
      <dgm:spPr/>
    </dgm:pt>
    <dgm:pt modelId="{40F13984-2238-4071-A18D-12B217D75162}" type="pres">
      <dgm:prSet presAssocID="{D47A30BF-B19D-4E0A-A20E-5AC31A85247C}" presName="text3" presStyleLbl="fgAcc3" presStyleIdx="0" presStyleCnt="2" custScaleX="165779" custScaleY="63342" custLinFactNeighborX="-8823" custLinFactNeighborY="-41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8B244F-B978-43A2-AD5E-13532C37B47D}" type="pres">
      <dgm:prSet presAssocID="{D47A30BF-B19D-4E0A-A20E-5AC31A85247C}" presName="hierChild4" presStyleCnt="0"/>
      <dgm:spPr/>
    </dgm:pt>
    <dgm:pt modelId="{51F9A3D2-7AC1-45AC-9A67-4A317696D02D}" type="pres">
      <dgm:prSet presAssocID="{5F47BF12-707C-464B-9FE4-F29B908D47E2}" presName="Name17" presStyleLbl="parChTrans1D3" presStyleIdx="1" presStyleCnt="2"/>
      <dgm:spPr/>
      <dgm:t>
        <a:bodyPr/>
        <a:lstStyle/>
        <a:p>
          <a:endParaRPr lang="ru-RU"/>
        </a:p>
      </dgm:t>
    </dgm:pt>
    <dgm:pt modelId="{EF8F2A43-D49B-4268-BAD9-BF63BE29EE20}" type="pres">
      <dgm:prSet presAssocID="{ED4FFFE8-4920-4913-BE05-BB1A65337CAB}" presName="hierRoot3" presStyleCnt="0"/>
      <dgm:spPr/>
    </dgm:pt>
    <dgm:pt modelId="{8E0352BC-5919-4F00-9D26-2BA64164079B}" type="pres">
      <dgm:prSet presAssocID="{ED4FFFE8-4920-4913-BE05-BB1A65337CAB}" presName="composite3" presStyleCnt="0"/>
      <dgm:spPr/>
    </dgm:pt>
    <dgm:pt modelId="{B7403D9B-E638-42BF-B55E-02C0F3A9ACCA}" type="pres">
      <dgm:prSet presAssocID="{ED4FFFE8-4920-4913-BE05-BB1A65337CAB}" presName="background3" presStyleLbl="node3" presStyleIdx="1" presStyleCnt="2"/>
      <dgm:spPr/>
    </dgm:pt>
    <dgm:pt modelId="{D780496B-ECE0-40EE-8935-6214393EB13A}" type="pres">
      <dgm:prSet presAssocID="{ED4FFFE8-4920-4913-BE05-BB1A65337CAB}" presName="text3" presStyleLbl="fgAcc3" presStyleIdx="1" presStyleCnt="2" custScaleX="180544" custScaleY="57119" custLinFactNeighborX="296" custLinFactNeighborY="-42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26AA80-10DF-4684-807A-15868F463865}" type="pres">
      <dgm:prSet presAssocID="{ED4FFFE8-4920-4913-BE05-BB1A65337CAB}" presName="hierChild4" presStyleCnt="0"/>
      <dgm:spPr/>
    </dgm:pt>
  </dgm:ptLst>
  <dgm:cxnLst>
    <dgm:cxn modelId="{5048282F-D04C-4933-9D03-C94E7F6BEE50}" type="presOf" srcId="{DD68FCD7-ECE2-4EA0-BE2E-B7CC2B62F8F2}" destId="{28868795-F0A3-4140-B888-C84F92FDF567}" srcOrd="0" destOrd="0" presId="urn:microsoft.com/office/officeart/2005/8/layout/hierarchy1"/>
    <dgm:cxn modelId="{DCEA135D-B6A9-47D6-8E7B-D64A5D069EB0}" type="presOf" srcId="{5F47BF12-707C-464B-9FE4-F29B908D47E2}" destId="{51F9A3D2-7AC1-45AC-9A67-4A317696D02D}" srcOrd="0" destOrd="0" presId="urn:microsoft.com/office/officeart/2005/8/layout/hierarchy1"/>
    <dgm:cxn modelId="{2A4A9C3A-40EB-48E6-B71E-797E6BB36A4E}" srcId="{812A9EAE-875F-4620-80CE-67A188F37F2B}" destId="{B8E78AB3-BE69-4EC8-8341-BC6529873F33}" srcOrd="0" destOrd="0" parTransId="{DD68FCD7-ECE2-4EA0-BE2E-B7CC2B62F8F2}" sibTransId="{9D17E3F1-102C-45B8-AEA5-599A6C2D70C5}"/>
    <dgm:cxn modelId="{964B63CD-7BF2-4A5D-954E-001BEECA76C8}" type="presOf" srcId="{CC1D9B5F-A0AB-4557-8019-852A15813AE6}" destId="{C4F28687-A6CE-4456-BE9B-8B68BBDFB2BE}" srcOrd="0" destOrd="0" presId="urn:microsoft.com/office/officeart/2005/8/layout/hierarchy1"/>
    <dgm:cxn modelId="{BC1A330A-E777-4947-B31F-A8405D567263}" type="presOf" srcId="{D47A30BF-B19D-4E0A-A20E-5AC31A85247C}" destId="{40F13984-2238-4071-A18D-12B217D75162}" srcOrd="0" destOrd="0" presId="urn:microsoft.com/office/officeart/2005/8/layout/hierarchy1"/>
    <dgm:cxn modelId="{1775C4FD-FC9F-46A1-83CA-F0103EF58E67}" type="presOf" srcId="{812A9EAE-875F-4620-80CE-67A188F37F2B}" destId="{1C37D2A5-9F5B-41B6-BC9D-D9247A7E932B}" srcOrd="0" destOrd="0" presId="urn:microsoft.com/office/officeart/2005/8/layout/hierarchy1"/>
    <dgm:cxn modelId="{70E8CDB7-F725-4383-AF17-00F98CCF97E2}" type="presOf" srcId="{0886C3B0-9CCA-43F9-86EB-852DFB2DF55E}" destId="{F9B2BEA6-47E1-4184-AF3B-3C158C45980B}" srcOrd="0" destOrd="0" presId="urn:microsoft.com/office/officeart/2005/8/layout/hierarchy1"/>
    <dgm:cxn modelId="{5A9D3E6F-0EBE-41E7-8F55-E35037196CC9}" srcId="{B8E78AB3-BE69-4EC8-8341-BC6529873F33}" destId="{D47A30BF-B19D-4E0A-A20E-5AC31A85247C}" srcOrd="0" destOrd="0" parTransId="{CC1D9B5F-A0AB-4557-8019-852A15813AE6}" sibTransId="{100DFB80-BA8B-461B-AE18-665B02D4AD3C}"/>
    <dgm:cxn modelId="{4C98811E-3B7D-4F5B-B4C5-537ECD1169B4}" type="presOf" srcId="{B8E78AB3-BE69-4EC8-8341-BC6529873F33}" destId="{C063C4EB-8AD5-48EC-B4CD-4BEDB39CEC9B}" srcOrd="0" destOrd="0" presId="urn:microsoft.com/office/officeart/2005/8/layout/hierarchy1"/>
    <dgm:cxn modelId="{7CD8CF64-8D7D-4018-96EB-43942C01E61F}" type="presOf" srcId="{ED4FFFE8-4920-4913-BE05-BB1A65337CAB}" destId="{D780496B-ECE0-40EE-8935-6214393EB13A}" srcOrd="0" destOrd="0" presId="urn:microsoft.com/office/officeart/2005/8/layout/hierarchy1"/>
    <dgm:cxn modelId="{827EE72F-D728-47CE-8583-58518E66CDE2}" srcId="{B8E78AB3-BE69-4EC8-8341-BC6529873F33}" destId="{ED4FFFE8-4920-4913-BE05-BB1A65337CAB}" srcOrd="1" destOrd="0" parTransId="{5F47BF12-707C-464B-9FE4-F29B908D47E2}" sibTransId="{449B85E0-97CF-4D5F-BB54-E81903F0E15A}"/>
    <dgm:cxn modelId="{0DCEBE58-21F7-4287-B211-98856EF9DC8B}" srcId="{0886C3B0-9CCA-43F9-86EB-852DFB2DF55E}" destId="{812A9EAE-875F-4620-80CE-67A188F37F2B}" srcOrd="0" destOrd="0" parTransId="{29E601F1-ECA9-4EBC-8848-B97D7A6458BA}" sibTransId="{F707C0C7-8E7F-466E-9BF9-5716A42EF9F2}"/>
    <dgm:cxn modelId="{9F65CC77-E93C-4AD2-95FF-434C4B67E0B2}" type="presParOf" srcId="{F9B2BEA6-47E1-4184-AF3B-3C158C45980B}" destId="{81238F7A-BA11-4C04-84A8-94DEA407CD16}" srcOrd="0" destOrd="0" presId="urn:microsoft.com/office/officeart/2005/8/layout/hierarchy1"/>
    <dgm:cxn modelId="{5E52F231-07B7-4FD2-A77D-E03F797938B2}" type="presParOf" srcId="{81238F7A-BA11-4C04-84A8-94DEA407CD16}" destId="{99137198-79E7-411F-A15E-604FF1AF58A6}" srcOrd="0" destOrd="0" presId="urn:microsoft.com/office/officeart/2005/8/layout/hierarchy1"/>
    <dgm:cxn modelId="{71E9ADF4-DD2B-4841-A79B-1EA51284319B}" type="presParOf" srcId="{99137198-79E7-411F-A15E-604FF1AF58A6}" destId="{1704455A-8BFA-45E7-90AF-B09B5FF69F45}" srcOrd="0" destOrd="0" presId="urn:microsoft.com/office/officeart/2005/8/layout/hierarchy1"/>
    <dgm:cxn modelId="{C513BA0E-DA18-4ABC-BDE3-C3BD34B8A3C1}" type="presParOf" srcId="{99137198-79E7-411F-A15E-604FF1AF58A6}" destId="{1C37D2A5-9F5B-41B6-BC9D-D9247A7E932B}" srcOrd="1" destOrd="0" presId="urn:microsoft.com/office/officeart/2005/8/layout/hierarchy1"/>
    <dgm:cxn modelId="{DD8C19F4-6908-449A-AEFC-3CA753F86794}" type="presParOf" srcId="{81238F7A-BA11-4C04-84A8-94DEA407CD16}" destId="{6ABDDD67-A2FB-4B05-B008-CA37165EE4D9}" srcOrd="1" destOrd="0" presId="urn:microsoft.com/office/officeart/2005/8/layout/hierarchy1"/>
    <dgm:cxn modelId="{242B5F41-A4E6-440A-8342-4A3645766D57}" type="presParOf" srcId="{6ABDDD67-A2FB-4B05-B008-CA37165EE4D9}" destId="{28868795-F0A3-4140-B888-C84F92FDF567}" srcOrd="0" destOrd="0" presId="urn:microsoft.com/office/officeart/2005/8/layout/hierarchy1"/>
    <dgm:cxn modelId="{F43DE6BB-E2C4-4755-AE85-A241BFCA3FA9}" type="presParOf" srcId="{6ABDDD67-A2FB-4B05-B008-CA37165EE4D9}" destId="{EA8171B9-553D-49C4-AE41-0238FF37CA0F}" srcOrd="1" destOrd="0" presId="urn:microsoft.com/office/officeart/2005/8/layout/hierarchy1"/>
    <dgm:cxn modelId="{3198CEE7-831C-4A1D-A617-70384BD98769}" type="presParOf" srcId="{EA8171B9-553D-49C4-AE41-0238FF37CA0F}" destId="{71C13669-7416-47FD-83DF-0A6AFB09D308}" srcOrd="0" destOrd="0" presId="urn:microsoft.com/office/officeart/2005/8/layout/hierarchy1"/>
    <dgm:cxn modelId="{F5306B4D-97C0-4EA9-9021-BE8521943063}" type="presParOf" srcId="{71C13669-7416-47FD-83DF-0A6AFB09D308}" destId="{DBEA3A3B-57C8-4728-A019-DE75A33EE92B}" srcOrd="0" destOrd="0" presId="urn:microsoft.com/office/officeart/2005/8/layout/hierarchy1"/>
    <dgm:cxn modelId="{9B96B6E4-03EE-4B7A-B6DD-C055592F52D6}" type="presParOf" srcId="{71C13669-7416-47FD-83DF-0A6AFB09D308}" destId="{C063C4EB-8AD5-48EC-B4CD-4BEDB39CEC9B}" srcOrd="1" destOrd="0" presId="urn:microsoft.com/office/officeart/2005/8/layout/hierarchy1"/>
    <dgm:cxn modelId="{52AA05CD-D3C3-4C5B-A84E-3DE2568203D1}" type="presParOf" srcId="{EA8171B9-553D-49C4-AE41-0238FF37CA0F}" destId="{81FBECAD-06A0-44C6-BF26-A748B088E770}" srcOrd="1" destOrd="0" presId="urn:microsoft.com/office/officeart/2005/8/layout/hierarchy1"/>
    <dgm:cxn modelId="{0D3C2FE0-E00F-449A-9FDE-36A448C71EA3}" type="presParOf" srcId="{81FBECAD-06A0-44C6-BF26-A748B088E770}" destId="{C4F28687-A6CE-4456-BE9B-8B68BBDFB2BE}" srcOrd="0" destOrd="0" presId="urn:microsoft.com/office/officeart/2005/8/layout/hierarchy1"/>
    <dgm:cxn modelId="{D05A45C8-3ED9-4B1A-BBA1-2953CF72AF12}" type="presParOf" srcId="{81FBECAD-06A0-44C6-BF26-A748B088E770}" destId="{CEF62BE1-E30B-4C6D-8DE2-F1AF667F1BF3}" srcOrd="1" destOrd="0" presId="urn:microsoft.com/office/officeart/2005/8/layout/hierarchy1"/>
    <dgm:cxn modelId="{5BB9324F-2C3C-4DA7-9CF6-479EABD239F1}" type="presParOf" srcId="{CEF62BE1-E30B-4C6D-8DE2-F1AF667F1BF3}" destId="{4226EA63-71B4-431A-A297-5517CF7CDECE}" srcOrd="0" destOrd="0" presId="urn:microsoft.com/office/officeart/2005/8/layout/hierarchy1"/>
    <dgm:cxn modelId="{84AB1E86-DBB1-4D7F-AE95-14502CFEECFB}" type="presParOf" srcId="{4226EA63-71B4-431A-A297-5517CF7CDECE}" destId="{7E0CBDC3-A02A-42D8-86F0-FBC00FC13E1C}" srcOrd="0" destOrd="0" presId="urn:microsoft.com/office/officeart/2005/8/layout/hierarchy1"/>
    <dgm:cxn modelId="{1688D1D2-5FBC-42BF-84D7-F76D2F18AB01}" type="presParOf" srcId="{4226EA63-71B4-431A-A297-5517CF7CDECE}" destId="{40F13984-2238-4071-A18D-12B217D75162}" srcOrd="1" destOrd="0" presId="urn:microsoft.com/office/officeart/2005/8/layout/hierarchy1"/>
    <dgm:cxn modelId="{DB2FEBAB-632C-431D-A02A-AB51498E5B4D}" type="presParOf" srcId="{CEF62BE1-E30B-4C6D-8DE2-F1AF667F1BF3}" destId="{338B244F-B978-43A2-AD5E-13532C37B47D}" srcOrd="1" destOrd="0" presId="urn:microsoft.com/office/officeart/2005/8/layout/hierarchy1"/>
    <dgm:cxn modelId="{9C23D4D4-EC1F-453B-B9B8-8E4F0895AD3F}" type="presParOf" srcId="{81FBECAD-06A0-44C6-BF26-A748B088E770}" destId="{51F9A3D2-7AC1-45AC-9A67-4A317696D02D}" srcOrd="2" destOrd="0" presId="urn:microsoft.com/office/officeart/2005/8/layout/hierarchy1"/>
    <dgm:cxn modelId="{A4152B91-CFF4-402D-A887-BEBE9D4F5929}" type="presParOf" srcId="{81FBECAD-06A0-44C6-BF26-A748B088E770}" destId="{EF8F2A43-D49B-4268-BAD9-BF63BE29EE20}" srcOrd="3" destOrd="0" presId="urn:microsoft.com/office/officeart/2005/8/layout/hierarchy1"/>
    <dgm:cxn modelId="{91AEF0AD-42FD-4808-81AB-17C73C064CC3}" type="presParOf" srcId="{EF8F2A43-D49B-4268-BAD9-BF63BE29EE20}" destId="{8E0352BC-5919-4F00-9D26-2BA64164079B}" srcOrd="0" destOrd="0" presId="urn:microsoft.com/office/officeart/2005/8/layout/hierarchy1"/>
    <dgm:cxn modelId="{AB89FBE2-4265-4BC6-A490-54C4789FDA03}" type="presParOf" srcId="{8E0352BC-5919-4F00-9D26-2BA64164079B}" destId="{B7403D9B-E638-42BF-B55E-02C0F3A9ACCA}" srcOrd="0" destOrd="0" presId="urn:microsoft.com/office/officeart/2005/8/layout/hierarchy1"/>
    <dgm:cxn modelId="{CABDC4D3-C335-4E77-801E-270F14267D61}" type="presParOf" srcId="{8E0352BC-5919-4F00-9D26-2BA64164079B}" destId="{D780496B-ECE0-40EE-8935-6214393EB13A}" srcOrd="1" destOrd="0" presId="urn:microsoft.com/office/officeart/2005/8/layout/hierarchy1"/>
    <dgm:cxn modelId="{CFFDE9C0-BA1B-4664-BCE4-6010FDF0BCC9}" type="presParOf" srcId="{EF8F2A43-D49B-4268-BAD9-BF63BE29EE20}" destId="{3926AA80-10DF-4684-807A-15868F46386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0.01263</cdr:x>
      <cdr:y>0.88321</cdr:y>
    </cdr:from>
    <cdr:to>
      <cdr:x>0.38238</cdr:x>
      <cdr:y>0.98888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153985" y="4887706"/>
          <a:ext cx="4507965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  <a:r>
            <a:rPr lang="ru-RU" sz="3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36 436,5 тыс. руб.</a:t>
          </a:r>
          <a:endParaRPr lang="ru-RU" sz="3200" b="1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7F674-F279-4FC6-BBC0-421B8FAEA2DD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2F8FE-41C3-4B59-8CB2-A3F6CBFC61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234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1B07-4209-4BBE-95D2-762EC5152C75}" type="datetimeFigureOut">
              <a:rPr lang="ru-RU" smtClean="0"/>
              <a:t>01.03.2023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17ED0-C32E-4914-BEE1-BA16E62C3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62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5494-43D6-4DA5-B293-05FA7DB64C6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5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5494-43D6-4DA5-B293-05FA7DB64C6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2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5494-43D6-4DA5-B293-05FA7DB64C6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9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5494-43D6-4DA5-B293-05FA7DB64C6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68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E5494-43D6-4DA5-B293-05FA7DB64C6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9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34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45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81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2613E47-EE21-490C-A99B-8BFD09B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5981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6819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592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99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5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960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03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4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2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B6D56-EA66-40C6-A99B-F632A2BDF899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B6D56-EA66-40C6-A99B-F632A2BDF899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5114C-9BA9-4D7E-B227-C541D457F2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62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025" y="75042"/>
            <a:ext cx="8321949" cy="16674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Доможировскому сельскому поселению за 2021 год.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46" y="1742476"/>
            <a:ext cx="5327075" cy="4951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498" y="2067834"/>
            <a:ext cx="7391163" cy="4157529"/>
          </a:xfrm>
          <a:prstGeom prst="rect">
            <a:avLst/>
          </a:prstGeom>
          <a:ln w="60325" cap="rnd" cmpd="thickThin">
            <a:solidFill>
              <a:schemeClr val="accent1">
                <a:lumMod val="50000"/>
              </a:schemeClr>
            </a:solidFill>
            <a:prstDash val="solid"/>
            <a:round/>
          </a:ln>
          <a:effectLst>
            <a:outerShdw blurRad="50800" dist="190500" dir="2700000" algn="tl" rotWithShape="0">
              <a:schemeClr val="accent1">
                <a:lumMod val="75000"/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43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>
          <a:xfrm>
            <a:off x="1082624" y="80388"/>
            <a:ext cx="10207625" cy="1034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Доможировскому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сельскому поселению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Лодейнопольского муниципального района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4011322045"/>
              </p:ext>
            </p:extLst>
          </p:nvPr>
        </p:nvGraphicFramePr>
        <p:xfrm>
          <a:off x="361741" y="1225899"/>
          <a:ext cx="11314444" cy="4903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0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40" y="5016356"/>
            <a:ext cx="3001146" cy="173659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816532" y="1560598"/>
            <a:ext cx="5242727" cy="1383024"/>
            <a:chOff x="161809" y="1052513"/>
            <a:chExt cx="4602697" cy="2427688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61809" y="1052513"/>
              <a:ext cx="4602697" cy="2427688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lnSpcReduction="10000"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en-US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r>
                <a:rPr lang="ru-RU" sz="15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Проведены мероприятия по борьбе с борщевиком Сосновского на площади 18 га в д. Доможирово</a:t>
              </a:r>
              <a:endParaRPr lang="ru-RU" sz="15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5" name="Блок-схема: ручное управление 4"/>
            <p:cNvSpPr/>
            <p:nvPr/>
          </p:nvSpPr>
          <p:spPr>
            <a:xfrm>
              <a:off x="631495" y="1052513"/>
              <a:ext cx="3663324" cy="65142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89900" y="3557975"/>
            <a:ext cx="65662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 "Развитие автомобильных дорог Доможировского сельского поселения Лодейнопольского муниципального района Ленинградской области"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60651" y="3574976"/>
            <a:ext cx="3031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3 700,3 тыс.руб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(99,9 %)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096000" y="5209012"/>
            <a:ext cx="5334216" cy="1351277"/>
            <a:chOff x="161809" y="1052513"/>
            <a:chExt cx="4602697" cy="196517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1809" y="1052514"/>
              <a:ext cx="4602697" cy="1965169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176213" indent="-176213" algn="ctr">
                <a:buFont typeface="Arial" panose="020B0604020202020204" pitchFamily="34" charset="0"/>
                <a:buChar char="•"/>
              </a:pPr>
              <a:r>
                <a:rPr lang="ru-RU" sz="15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Содержание автомобильных дорог общего пользования</a:t>
              </a:r>
            </a:p>
            <a:p>
              <a:pPr marL="176213" indent="-176213" algn="ctr">
                <a:buFont typeface="Arial" panose="020B0604020202020204" pitchFamily="34" charset="0"/>
                <a:buChar char="•"/>
              </a:pPr>
              <a:r>
                <a:rPr lang="ru-RU" sz="15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Выполнен ремонт участка  автомобильной дороги общего пользования по адресу: ул. Сосновая д. Вахнова Кара  площадью 1000 кв.м</a:t>
              </a:r>
            </a:p>
            <a:p>
              <a:pPr marL="342900" indent="-342900" algn="ctr">
                <a:buFontTx/>
                <a:buChar char="-"/>
              </a:pP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5" name="Блок-схема: ручное управление 4"/>
            <p:cNvSpPr/>
            <p:nvPr/>
          </p:nvSpPr>
          <p:spPr>
            <a:xfrm>
              <a:off x="631495" y="1052513"/>
              <a:ext cx="3663324" cy="57415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37406" y="155446"/>
            <a:ext cx="6077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Борьба с борщевиком Сосновского на территории Доможировского сельского поселения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09346" y="63114"/>
            <a:ext cx="3219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195,4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тыс.руб.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(100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0%)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878" y="1305044"/>
            <a:ext cx="4694069" cy="196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8146" y="757297"/>
            <a:ext cx="3039454" cy="2507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924" y="37105"/>
            <a:ext cx="6718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Развитие </a:t>
            </a:r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культуры в Доможировском сельском поселении Лодейнопольского муниципального района Ленинградской </a:t>
            </a:r>
            <a:r>
              <a:rPr lang="ru-RU" sz="2000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области</a:t>
            </a:r>
            <a:endParaRPr lang="ru-RU" sz="2000" b="1" i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4233" y="221770"/>
            <a:ext cx="3219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10 833,9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тыс.руб. (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97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6 %)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761784" y="1475240"/>
            <a:ext cx="5334216" cy="1613592"/>
            <a:chOff x="161809" y="1052513"/>
            <a:chExt cx="4602697" cy="198727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61809" y="1052513"/>
              <a:ext cx="4602697" cy="1987274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Содержание </a:t>
              </a:r>
              <a:r>
                <a:rPr lang="ru-RU" sz="1700" b="1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МКУ “Оятский культурно-спортивный центр”</a:t>
              </a:r>
              <a:endParaRPr lang="ru-RU" sz="1700" b="1" dirty="0" smtClean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Комплектование книжных фондов библиотек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Расходы на проведение мероприятий</a:t>
              </a:r>
              <a:endParaRPr lang="ru-RU" sz="17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12" name="Блок-схема: ручное управление 4"/>
            <p:cNvSpPr/>
            <p:nvPr/>
          </p:nvSpPr>
          <p:spPr>
            <a:xfrm>
              <a:off x="631495" y="1052513"/>
              <a:ext cx="3663324" cy="57415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066803" y="4925051"/>
            <a:ext cx="5334216" cy="1400242"/>
            <a:chOff x="161809" y="1052513"/>
            <a:chExt cx="4602697" cy="196517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1809" y="1052514"/>
              <a:ext cx="4602697" cy="1965169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20000"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Взносы региональному оператору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1 семья получила сертификат на приобретение квартиры</a:t>
              </a:r>
            </a:p>
          </p:txBody>
        </p:sp>
        <p:sp>
          <p:nvSpPr>
            <p:cNvPr id="15" name="Блок-схема: ручное управление 4"/>
            <p:cNvSpPr/>
            <p:nvPr/>
          </p:nvSpPr>
          <p:spPr>
            <a:xfrm>
              <a:off x="631495" y="1052513"/>
              <a:ext cx="3663324" cy="57415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306118" y="3440541"/>
            <a:ext cx="7295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Обеспечение </a:t>
            </a:r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качественным жильём граждан на территории Доможировского сельского </a:t>
            </a:r>
            <a:r>
              <a:rPr lang="ru-RU" sz="2000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поселения</a:t>
            </a:r>
            <a:endParaRPr lang="ru-RU" sz="2000" b="1" i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63107" y="3502095"/>
            <a:ext cx="3219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1 882,3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тыс.руб.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(100%)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615" y="4632059"/>
            <a:ext cx="2648301" cy="19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77229" y="160215"/>
            <a:ext cx="3219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2 777,8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тыс.руб.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(10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0,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%)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00755" y="1751457"/>
            <a:ext cx="5395245" cy="1485713"/>
            <a:chOff x="161809" y="1052513"/>
            <a:chExt cx="4602697" cy="1996637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61809" y="1052513"/>
              <a:ext cx="4602697" cy="1996637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47500" lnSpcReduction="20000"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23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Вывоз и уборка мусора с гражданского кладбища в п. на ст. </a:t>
              </a:r>
              <a:r>
                <a:rPr lang="ru-RU" sz="2300" b="1" dirty="0" err="1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Оять</a:t>
              </a:r>
              <a:endParaRPr lang="ru-RU" sz="2300" b="1" dirty="0" smtClean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23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Обустроена  площадка под парковку для легкового  автотранспорта в </a:t>
              </a:r>
              <a:r>
                <a:rPr lang="ru-RU" sz="2300" b="1" dirty="0" err="1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пос</a:t>
              </a:r>
              <a:r>
                <a:rPr lang="ru-RU" sz="23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 . Рассвет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23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Ремонт грунтовых дорог 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23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Ремонт участка  асфальтированной дороги в д. Вахнова Кара 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23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Приобретен  контейнер для вывоза мусора на гражданском кладбище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23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Приобретение светильников для уличного освещения в количестве 45 штук</a:t>
              </a:r>
            </a:p>
          </p:txBody>
        </p:sp>
        <p:sp>
          <p:nvSpPr>
            <p:cNvPr id="19" name="Блок-схема: ручное управление 4"/>
            <p:cNvSpPr/>
            <p:nvPr/>
          </p:nvSpPr>
          <p:spPr>
            <a:xfrm>
              <a:off x="730463" y="1052513"/>
              <a:ext cx="3564355" cy="25324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096000" y="5192853"/>
            <a:ext cx="5334216" cy="1057384"/>
            <a:chOff x="161809" y="1052513"/>
            <a:chExt cx="4602697" cy="214032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61809" y="1052513"/>
              <a:ext cx="4602697" cy="2140322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77500" lnSpcReduction="20000"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Текущие расходы по содержанию систем тепло- и водоснабжения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Выполнен ремонт крыши здания котельной в п. Рассвет, произведен ремонт котла котельной</a:t>
              </a:r>
            </a:p>
          </p:txBody>
        </p:sp>
        <p:sp>
          <p:nvSpPr>
            <p:cNvPr id="22" name="Блок-схема: ручное управление 4"/>
            <p:cNvSpPr/>
            <p:nvPr/>
          </p:nvSpPr>
          <p:spPr>
            <a:xfrm>
              <a:off x="683987" y="1052513"/>
              <a:ext cx="3610832" cy="6075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8924" y="37105"/>
            <a:ext cx="6718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Реализация </a:t>
            </a:r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проектов местных инициатив граждан в Доможировском сельском поселении Лодейнопольского муниципального района Ленинградской </a:t>
            </a:r>
            <a:r>
              <a:rPr lang="ru-RU" sz="2000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области</a:t>
            </a:r>
            <a:endParaRPr lang="ru-RU" sz="2000" b="1" i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86283" y="3628083"/>
            <a:ext cx="6718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Обеспечение устойчивого функционирования и развития коммунальной и инженерной инфраструктуры и повышение энергоэффективности в Доможировском сельском поселении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72643" y="3628083"/>
            <a:ext cx="3219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2 958,2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тыс.руб.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(10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0,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%)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520" y="1310511"/>
            <a:ext cx="3697480" cy="18518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70" y="4751371"/>
            <a:ext cx="2631370" cy="194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3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10175" y="124840"/>
            <a:ext cx="3219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2 ,0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тыс.руб.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(10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0,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%)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761784" y="1751457"/>
            <a:ext cx="5334216" cy="989971"/>
            <a:chOff x="161809" y="1052513"/>
            <a:chExt cx="4602697" cy="1996637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61809" y="1052513"/>
              <a:ext cx="4602697" cy="1996637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Приобретение плакатов по данной тематике</a:t>
              </a:r>
              <a:endParaRPr lang="ru-RU" sz="16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endParaRPr lang="ru-RU" sz="1700" b="1" dirty="0" smtClean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endParaRPr lang="ru-RU" sz="1700" b="1" dirty="0" smtClean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19" name="Блок-схема: ручное управление 4"/>
            <p:cNvSpPr/>
            <p:nvPr/>
          </p:nvSpPr>
          <p:spPr>
            <a:xfrm>
              <a:off x="631495" y="1052513"/>
              <a:ext cx="3663324" cy="57415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096000" y="5038963"/>
            <a:ext cx="5334216" cy="1057384"/>
            <a:chOff x="161809" y="1052513"/>
            <a:chExt cx="4602697" cy="214032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61809" y="1052513"/>
              <a:ext cx="4602697" cy="2140322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Приобретение плакатов по данной тематике</a:t>
              </a:r>
            </a:p>
          </p:txBody>
        </p:sp>
        <p:sp>
          <p:nvSpPr>
            <p:cNvPr id="22" name="Блок-схема: ручное управление 4"/>
            <p:cNvSpPr/>
            <p:nvPr/>
          </p:nvSpPr>
          <p:spPr>
            <a:xfrm>
              <a:off x="683987" y="1052513"/>
              <a:ext cx="3610832" cy="6075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58924" y="37105"/>
            <a:ext cx="67183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Противодействие экстремизму и профилактика терроризма на территории </a:t>
            </a:r>
            <a:r>
              <a:rPr lang="ru-RU" sz="2000" b="1" i="1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Доможировского</a:t>
            </a:r>
            <a:r>
              <a:rPr lang="ru-RU" sz="2000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сельского поселения.</a:t>
            </a:r>
            <a:endParaRPr lang="ru-RU" sz="2000" b="1" i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81370" y="3425967"/>
            <a:ext cx="6718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Правовое просвещение населения  </a:t>
            </a:r>
            <a:r>
              <a:rPr lang="ru-RU" b="1" i="1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Доможировского</a:t>
            </a:r>
            <a:r>
              <a:rPr lang="ru-RU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сельского поселения в жилищно-коммунальной сфере.</a:t>
            </a:r>
            <a:endParaRPr lang="ru-RU" b="1" i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09582" y="3383971"/>
            <a:ext cx="3219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5,0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тыс.руб.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(10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0,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%)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84" y="4304612"/>
            <a:ext cx="3590408" cy="23917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183" y="689287"/>
            <a:ext cx="3588698" cy="23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4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708"/>
          <a:stretch/>
        </p:blipFill>
        <p:spPr>
          <a:xfrm>
            <a:off x="8209778" y="1274308"/>
            <a:ext cx="2377323" cy="1838766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894643" y="1664999"/>
            <a:ext cx="5334216" cy="1057384"/>
            <a:chOff x="161809" y="1052513"/>
            <a:chExt cx="4602697" cy="214032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61809" y="1052513"/>
              <a:ext cx="4602697" cy="2140322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85000" lnSpcReduction="20000"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Отремонтирован участок асфальтированной дороги в д. Доможирово по ул. Школьная, площадь ремонта – 1684 кв.м. 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Закуплены светильники для уличного освещения</a:t>
              </a:r>
              <a:endParaRPr lang="ru-RU" sz="17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22" name="Блок-схема: ручное управление 4"/>
            <p:cNvSpPr/>
            <p:nvPr/>
          </p:nvSpPr>
          <p:spPr>
            <a:xfrm>
              <a:off x="683987" y="1052513"/>
              <a:ext cx="3610832" cy="6075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19738" y="205099"/>
            <a:ext cx="6597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Реализация инициативных предложений граждан на части территории д. Доможирово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86307" y="205099"/>
            <a:ext cx="3093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1 177,0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тыс.руб.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(10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0,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%)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487496" y="5178049"/>
            <a:ext cx="5334216" cy="1057384"/>
            <a:chOff x="161809" y="1052513"/>
            <a:chExt cx="4602697" cy="214032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61809" y="1052513"/>
              <a:ext cx="4602697" cy="2140322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92500" lnSpcReduction="10000"/>
            </a:bodyPr>
            <a:lstStyle/>
            <a:p>
              <a:pPr algn="ctr"/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algn="ctr"/>
              <a:endParaRPr lang="ru-RU" sz="900" b="1" dirty="0">
                <a:solidFill>
                  <a:schemeClr val="accent1">
                    <a:lumMod val="50000"/>
                  </a:schemeClr>
                </a:solidFill>
                <a:latin typeface="+mj-lt"/>
              </a:endParaRP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Выполнен ремонт братских захоронений в д. </a:t>
              </a:r>
              <a:r>
                <a:rPr lang="ru-RU" sz="1700" b="1" dirty="0" err="1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Пономарево</a:t>
              </a:r>
              <a:r>
                <a:rPr lang="ru-RU" sz="17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 (площадь 1574 кв.м)</a:t>
              </a:r>
            </a:p>
            <a:p>
              <a:endParaRPr lang="ru-RU" sz="17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11" name="Блок-схема: ручное управление 4"/>
            <p:cNvSpPr/>
            <p:nvPr/>
          </p:nvSpPr>
          <p:spPr>
            <a:xfrm>
              <a:off x="683987" y="1052513"/>
              <a:ext cx="3610832" cy="60758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529 w 10000"/>
                <a:gd name="connsiteY3" fmla="*/ 9862 h 10000"/>
                <a:gd name="connsiteX4" fmla="*/ 0 w 10000"/>
                <a:gd name="connsiteY4" fmla="*/ 0 h 10000"/>
                <a:gd name="connsiteX0" fmla="*/ 0 w 10000"/>
                <a:gd name="connsiteY0" fmla="*/ 0 h 9862"/>
                <a:gd name="connsiteX1" fmla="*/ 10000 w 10000"/>
                <a:gd name="connsiteY1" fmla="*/ 0 h 9862"/>
                <a:gd name="connsiteX2" fmla="*/ 9471 w 10000"/>
                <a:gd name="connsiteY2" fmla="*/ 9723 h 9862"/>
                <a:gd name="connsiteX3" fmla="*/ 529 w 10000"/>
                <a:gd name="connsiteY3" fmla="*/ 9862 h 9862"/>
                <a:gd name="connsiteX4" fmla="*/ 0 w 10000"/>
                <a:gd name="connsiteY4" fmla="*/ 0 h 9862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024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234 w 10000"/>
                <a:gd name="connsiteY2" fmla="*/ 985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9365 w 10000"/>
                <a:gd name="connsiteY2" fmla="*/ 9719 h 10000"/>
                <a:gd name="connsiteX3" fmla="*/ 529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cubicBezTo>
                    <a:pt x="9824" y="3286"/>
                    <a:pt x="9541" y="6433"/>
                    <a:pt x="9365" y="9719"/>
                  </a:cubicBezTo>
                  <a:lnTo>
                    <a:pt x="529" y="10000"/>
                  </a:lnTo>
                  <a:cubicBezTo>
                    <a:pt x="353" y="6667"/>
                    <a:pt x="176" y="3333"/>
                    <a:pt x="0" y="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94643" y="3658981"/>
            <a:ext cx="6597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Муниципальная программа</a:t>
            </a:r>
          </a:p>
          <a:p>
            <a:r>
              <a:rPr lang="ru-RU" sz="2000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Благоустройство  </a:t>
            </a:r>
            <a:r>
              <a:rPr lang="ru-RU" sz="2000" b="1" i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территории </a:t>
            </a:r>
            <a:r>
              <a:rPr lang="ru-RU" sz="2000" b="1" i="1" dirty="0" err="1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Доможировского</a:t>
            </a:r>
            <a:r>
              <a:rPr lang="ru-RU" sz="2000" b="1" i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сельского поселения</a:t>
            </a:r>
            <a:endParaRPr lang="ru-RU" sz="2000" b="1" i="1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3646" y="3720537"/>
            <a:ext cx="3228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1 252,63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тыс.руб.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(10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0,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%)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43" y="4894527"/>
            <a:ext cx="3062654" cy="179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6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/>
          <p:cNvGrpSpPr/>
          <p:nvPr/>
        </p:nvGrpSpPr>
        <p:grpSpPr>
          <a:xfrm>
            <a:off x="331177" y="3743347"/>
            <a:ext cx="2853732" cy="2569454"/>
            <a:chOff x="269631" y="3426824"/>
            <a:chExt cx="2853732" cy="2569454"/>
          </a:xfrm>
        </p:grpSpPr>
        <p:sp>
          <p:nvSpPr>
            <p:cNvPr id="11" name="Блок-схема: альтернативный процесс 10"/>
            <p:cNvSpPr/>
            <p:nvPr/>
          </p:nvSpPr>
          <p:spPr>
            <a:xfrm>
              <a:off x="269631" y="3426824"/>
              <a:ext cx="2853732" cy="2569454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9631" y="3837212"/>
              <a:ext cx="2853732" cy="175432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Акцизы на автомобильный бензин</a:t>
              </a:r>
            </a:p>
            <a:p>
              <a:pPr algn="ctr">
                <a:lnSpc>
                  <a:spcPct val="150000"/>
                </a:lnSpc>
              </a:pP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2 319,9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97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Источники формирования Дорожного фонда по Доможировскому сельскому поселению за 2021 год 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96468" y="255231"/>
            <a:ext cx="95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тыс.руб</a:t>
            </a:r>
            <a:endParaRPr lang="ru-RU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730680" y="1236670"/>
            <a:ext cx="2853732" cy="1678076"/>
            <a:chOff x="4632290" y="984738"/>
            <a:chExt cx="2853732" cy="1678076"/>
          </a:xfrm>
        </p:grpSpPr>
        <p:sp>
          <p:nvSpPr>
            <p:cNvPr id="8" name="Блок-схема: альтернативный процесс 7"/>
            <p:cNvSpPr/>
            <p:nvPr/>
          </p:nvSpPr>
          <p:spPr>
            <a:xfrm>
              <a:off x="4632290" y="984738"/>
              <a:ext cx="2853732" cy="1678076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32290" y="1158787"/>
              <a:ext cx="2853732" cy="138499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дорожный фонд</a:t>
              </a:r>
            </a:p>
            <a:p>
              <a:pPr algn="ctr">
                <a:lnSpc>
                  <a:spcPct val="150000"/>
                </a:lnSpc>
              </a:pP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6 444,1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434254" y="3750002"/>
            <a:ext cx="3446584" cy="2611956"/>
            <a:chOff x="4149970" y="3445523"/>
            <a:chExt cx="3446584" cy="2611956"/>
          </a:xfrm>
        </p:grpSpPr>
        <p:sp>
          <p:nvSpPr>
            <p:cNvPr id="14" name="Блок-схема: альтернативный процесс 13"/>
            <p:cNvSpPr/>
            <p:nvPr/>
          </p:nvSpPr>
          <p:spPr>
            <a:xfrm>
              <a:off x="4149970" y="3445523"/>
              <a:ext cx="3446584" cy="2611956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49970" y="3813343"/>
              <a:ext cx="3446584" cy="187743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Субсидии на финансовое обеспечение деятельности в отношении автодорог общего пользования</a:t>
              </a:r>
            </a:p>
            <a:p>
              <a:pPr algn="ctr">
                <a:lnSpc>
                  <a:spcPct val="150000"/>
                </a:lnSpc>
              </a:pP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4 124,2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803612" y="3743347"/>
            <a:ext cx="2853732" cy="2569454"/>
            <a:chOff x="4632290" y="986157"/>
            <a:chExt cx="2853732" cy="1678076"/>
          </a:xfrm>
        </p:grpSpPr>
        <p:sp>
          <p:nvSpPr>
            <p:cNvPr id="17" name="Блок-схема: альтернативный процесс 16"/>
            <p:cNvSpPr/>
            <p:nvPr/>
          </p:nvSpPr>
          <p:spPr>
            <a:xfrm>
              <a:off x="4632290" y="986157"/>
              <a:ext cx="2853732" cy="1678076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32290" y="1338723"/>
              <a:ext cx="2853732" cy="102512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Прочие неналоговые доходы</a:t>
              </a:r>
            </a:p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0,0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758043" y="3231269"/>
            <a:ext cx="8533981" cy="847300"/>
            <a:chOff x="1696497" y="2914746"/>
            <a:chExt cx="8533981" cy="847300"/>
          </a:xfrm>
        </p:grpSpPr>
        <p:cxnSp>
          <p:nvCxnSpPr>
            <p:cNvPr id="28" name="Прямая соединительная линия 27"/>
            <p:cNvCxnSpPr>
              <a:stCxn id="8" idx="2"/>
            </p:cNvCxnSpPr>
            <p:nvPr/>
          </p:nvCxnSpPr>
          <p:spPr>
            <a:xfrm>
              <a:off x="6157546" y="2914746"/>
              <a:ext cx="0" cy="847300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>
              <a:endCxn id="17" idx="0"/>
            </p:cNvCxnSpPr>
            <p:nvPr/>
          </p:nvCxnSpPr>
          <p:spPr>
            <a:xfrm>
              <a:off x="10230478" y="3473705"/>
              <a:ext cx="0" cy="269642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1696497" y="3165443"/>
              <a:ext cx="0" cy="261381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1696497" y="3165443"/>
              <a:ext cx="8472435" cy="2176"/>
            </a:xfrm>
            <a:prstGeom prst="line">
              <a:avLst/>
            </a:prstGeom>
            <a:ln w="38100" cmpd="sng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65" y="1393684"/>
            <a:ext cx="2832368" cy="180467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contourClr>
              <a:schemeClr val="accent1">
                <a:lumMod val="50000"/>
              </a:schemeClr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248" y="1388599"/>
            <a:ext cx="2770096" cy="184765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738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879" y="345029"/>
            <a:ext cx="9194241" cy="8130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61213" y="1478775"/>
            <a:ext cx="9869574" cy="5009948"/>
          </a:xfrm>
          <a:prstGeom prst="roundRect">
            <a:avLst>
              <a:gd name="adj" fmla="val 7208"/>
            </a:avLst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52000" rtlCol="0" anchor="ctr"/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финансов Администрации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Лодейнопольского муниципального  района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</a:t>
            </a: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Председатель Комитета финансов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Лагно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</a:p>
          <a:p>
            <a:pPr marL="0" indent="0" algn="ctr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адрес: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187700   Ленинградская область,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Лодейное Поле,  пр. Ленина д.20 </a:t>
            </a: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(81364) 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lodeynoe@yandex.ru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1490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06" y="2529574"/>
            <a:ext cx="4664649" cy="406284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06" y="117262"/>
            <a:ext cx="3438872" cy="22375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2990" y="447787"/>
            <a:ext cx="6279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деление Доможировского сельского поселения.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0876" y="2652585"/>
            <a:ext cx="3784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- 1158,08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км²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5547" y="3830596"/>
            <a:ext cx="6051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поселения входит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населённых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пунктов.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3211" y="5412259"/>
            <a:ext cx="5993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– 19144 чел.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01.01.2021г.)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 rot="6468368">
            <a:off x="7180744" y="2586700"/>
            <a:ext cx="5136349" cy="1407560"/>
          </a:xfrm>
          <a:prstGeom prst="curvedDownArrow">
            <a:avLst/>
          </a:prstGeom>
          <a:gradFill flip="none" rotWithShape="1">
            <a:gsLst>
              <a:gs pos="0">
                <a:schemeClr val="accent1">
                  <a:alpha val="0"/>
                  <a:lumMod val="72000"/>
                  <a:lumOff val="28000"/>
                </a:schemeClr>
              </a:gs>
              <a:gs pos="44000">
                <a:srgbClr val="55B9C0">
                  <a:alpha val="67000"/>
                  <a:lumMod val="84000"/>
                </a:srgbClr>
              </a:gs>
              <a:gs pos="100000">
                <a:srgbClr val="FF8181">
                  <a:lumMod val="56000"/>
                </a:srgbClr>
              </a:gs>
            </a:gsLst>
            <a:lin ang="2700000" scaled="1"/>
            <a:tileRect/>
          </a:gradFill>
          <a:scene3d>
            <a:camera prst="orthographicFront">
              <a:rot lat="0" lon="20999988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gradFill flip="none" rotWithShape="1">
                <a:gsLst>
                  <a:gs pos="0">
                    <a:schemeClr val="accent1">
                      <a:lumMod val="0"/>
                      <a:lumOff val="100000"/>
                    </a:schemeClr>
                  </a:gs>
                  <a:gs pos="19000">
                    <a:schemeClr val="accent1">
                      <a:lumMod val="0"/>
                      <a:lumOff val="10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507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789514" y="1999785"/>
            <a:ext cx="10537194" cy="3155344"/>
            <a:chOff x="755647" y="1635718"/>
            <a:chExt cx="10537194" cy="3155344"/>
          </a:xfrm>
        </p:grpSpPr>
        <p:sp>
          <p:nvSpPr>
            <p:cNvPr id="7" name="Hexagon 4">
              <a:extLst>
                <a:ext uri="{FF2B5EF4-FFF2-40B4-BE49-F238E27FC236}">
                  <a16:creationId xmlns:a16="http://schemas.microsoft.com/office/drawing/2014/main" xmlns="" id="{C8AC89C2-C67A-4E2A-88CE-44E299B7537F}"/>
                </a:ext>
              </a:extLst>
            </p:cNvPr>
            <p:cNvSpPr/>
            <p:nvPr/>
          </p:nvSpPr>
          <p:spPr>
            <a:xfrm>
              <a:off x="5835778" y="2336800"/>
              <a:ext cx="5429629" cy="1032933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Hexagon 5">
              <a:extLst>
                <a:ext uri="{FF2B5EF4-FFF2-40B4-BE49-F238E27FC236}">
                  <a16:creationId xmlns:a16="http://schemas.microsoft.com/office/drawing/2014/main" xmlns="" id="{A28E4943-DEC2-4090-A329-203836B3381C}"/>
                </a:ext>
              </a:extLst>
            </p:cNvPr>
            <p:cNvSpPr/>
            <p:nvPr/>
          </p:nvSpPr>
          <p:spPr>
            <a:xfrm>
              <a:off x="5974189" y="2395084"/>
              <a:ext cx="1107279" cy="890080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49E1A69C-5CEC-4A27-8C54-2F641548A0F5}"/>
                </a:ext>
              </a:extLst>
            </p:cNvPr>
            <p:cNvSpPr txBox="1"/>
            <p:nvPr/>
          </p:nvSpPr>
          <p:spPr>
            <a:xfrm>
              <a:off x="6959600" y="2673435"/>
              <a:ext cx="4169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Рассмотрение и утверждение бюджета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Hexagon 11">
              <a:extLst>
                <a:ext uri="{FF2B5EF4-FFF2-40B4-BE49-F238E27FC236}">
                  <a16:creationId xmlns:a16="http://schemas.microsoft.com/office/drawing/2014/main" xmlns="" id="{70D6D4FB-51D3-4BBA-A21F-2CD79D901821}"/>
                </a:ext>
              </a:extLst>
            </p:cNvPr>
            <p:cNvSpPr/>
            <p:nvPr/>
          </p:nvSpPr>
          <p:spPr>
            <a:xfrm>
              <a:off x="5835779" y="3672108"/>
              <a:ext cx="5457062" cy="1118954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11" name="Hexagon 12">
              <a:extLst>
                <a:ext uri="{FF2B5EF4-FFF2-40B4-BE49-F238E27FC236}">
                  <a16:creationId xmlns:a16="http://schemas.microsoft.com/office/drawing/2014/main" xmlns="" id="{AD3D4DFB-0E30-432D-AF36-55E05ED33DA9}"/>
                </a:ext>
              </a:extLst>
            </p:cNvPr>
            <p:cNvSpPr/>
            <p:nvPr/>
          </p:nvSpPr>
          <p:spPr>
            <a:xfrm>
              <a:off x="5974189" y="3786544"/>
              <a:ext cx="1107279" cy="890080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5C302852-B3EF-46E0-BA8E-5223599EFB16}"/>
                </a:ext>
              </a:extLst>
            </p:cNvPr>
            <p:cNvSpPr txBox="1"/>
            <p:nvPr/>
          </p:nvSpPr>
          <p:spPr>
            <a:xfrm>
              <a:off x="6991773" y="3937508"/>
              <a:ext cx="3916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Муниципальный финансовый контроль</a:t>
              </a:r>
              <a:endPara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Hexagon 23">
              <a:extLst>
                <a:ext uri="{FF2B5EF4-FFF2-40B4-BE49-F238E27FC236}">
                  <a16:creationId xmlns:a16="http://schemas.microsoft.com/office/drawing/2014/main" xmlns="" id="{6577D74C-A774-4224-9077-40B8D198FC70}"/>
                </a:ext>
              </a:extLst>
            </p:cNvPr>
            <p:cNvSpPr/>
            <p:nvPr/>
          </p:nvSpPr>
          <p:spPr>
            <a:xfrm flipH="1">
              <a:off x="755647" y="1635718"/>
              <a:ext cx="5256000" cy="1118954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Hexagon 24">
              <a:extLst>
                <a:ext uri="{FF2B5EF4-FFF2-40B4-BE49-F238E27FC236}">
                  <a16:creationId xmlns:a16="http://schemas.microsoft.com/office/drawing/2014/main" xmlns="" id="{A417D9CC-75C6-4B70-905B-9379312E83AF}"/>
                </a:ext>
              </a:extLst>
            </p:cNvPr>
            <p:cNvSpPr/>
            <p:nvPr/>
          </p:nvSpPr>
          <p:spPr>
            <a:xfrm flipH="1">
              <a:off x="4787064" y="1750155"/>
              <a:ext cx="1107279" cy="890080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4000" b="1" dirty="0">
                <a:solidFill>
                  <a:schemeClr val="bg1"/>
                </a:solidFill>
                <a:latin typeface="Century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1B31EB80-91CC-4ABC-BAB9-0B9D931835D4}"/>
                </a:ext>
              </a:extLst>
            </p:cNvPr>
            <p:cNvSpPr txBox="1"/>
            <p:nvPr/>
          </p:nvSpPr>
          <p:spPr>
            <a:xfrm>
              <a:off x="1011914" y="1992369"/>
              <a:ext cx="3798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проекта бюджета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Hexagon 29">
              <a:extLst>
                <a:ext uri="{FF2B5EF4-FFF2-40B4-BE49-F238E27FC236}">
                  <a16:creationId xmlns:a16="http://schemas.microsoft.com/office/drawing/2014/main" xmlns="" id="{911CA4A4-AFC2-49C7-A541-DEEB2681F6B6}"/>
                </a:ext>
              </a:extLst>
            </p:cNvPr>
            <p:cNvSpPr/>
            <p:nvPr/>
          </p:nvSpPr>
          <p:spPr>
            <a:xfrm flipH="1">
              <a:off x="755647" y="2993311"/>
              <a:ext cx="5256000" cy="1118954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Hexagon 30">
              <a:extLst>
                <a:ext uri="{FF2B5EF4-FFF2-40B4-BE49-F238E27FC236}">
                  <a16:creationId xmlns:a16="http://schemas.microsoft.com/office/drawing/2014/main" xmlns="" id="{29037CC6-B08D-4276-BCE5-54D3A3D87A6E}"/>
                </a:ext>
              </a:extLst>
            </p:cNvPr>
            <p:cNvSpPr/>
            <p:nvPr/>
          </p:nvSpPr>
          <p:spPr>
            <a:xfrm flipH="1">
              <a:off x="4787064" y="3107748"/>
              <a:ext cx="1107279" cy="890080"/>
            </a:xfrm>
            <a:prstGeom prst="hexagon">
              <a:avLst>
                <a:gd name="adj" fmla="val 38143"/>
                <a:gd name="vf" fmla="val 115470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B36D8EB-6FAA-4CC7-9386-AB3811D4CAD9}"/>
                </a:ext>
              </a:extLst>
            </p:cNvPr>
            <p:cNvSpPr txBox="1"/>
            <p:nvPr/>
          </p:nvSpPr>
          <p:spPr>
            <a:xfrm>
              <a:off x="970258" y="3334573"/>
              <a:ext cx="37982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</a:t>
              </a: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1083733"/>
            <a:ext cx="11905488" cy="38435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БЮДЖЕТА</a:t>
            </a: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="" xmlns:a16="http://schemas.microsoft.com/office/drawing/2014/main" id="{1ABAFA33-BC33-478E-9AA0-E61146837E77}"/>
              </a:ext>
            </a:extLst>
          </p:cNvPr>
          <p:cNvSpPr txBox="1">
            <a:spLocks/>
          </p:cNvSpPr>
          <p:nvPr/>
        </p:nvSpPr>
        <p:spPr>
          <a:xfrm>
            <a:off x="5125197" y="2307513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1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="" xmlns:a16="http://schemas.microsoft.com/office/drawing/2014/main" id="{15324C34-4186-42FF-999A-247C18D6CD4C}"/>
              </a:ext>
            </a:extLst>
          </p:cNvPr>
          <p:cNvSpPr txBox="1">
            <a:spLocks/>
          </p:cNvSpPr>
          <p:nvPr/>
        </p:nvSpPr>
        <p:spPr>
          <a:xfrm>
            <a:off x="6335931" y="2917291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2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="" xmlns:a16="http://schemas.microsoft.com/office/drawing/2014/main" id="{765BD682-06F9-4830-8B3A-58467BC03C21}"/>
              </a:ext>
            </a:extLst>
          </p:cNvPr>
          <p:cNvSpPr txBox="1">
            <a:spLocks/>
          </p:cNvSpPr>
          <p:nvPr/>
        </p:nvSpPr>
        <p:spPr>
          <a:xfrm>
            <a:off x="5159064" y="3662534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3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="" xmlns:a16="http://schemas.microsoft.com/office/drawing/2014/main" id="{45A84089-2130-473E-AB33-627583E384C8}"/>
              </a:ext>
            </a:extLst>
          </p:cNvPr>
          <p:cNvSpPr txBox="1">
            <a:spLocks/>
          </p:cNvSpPr>
          <p:nvPr/>
        </p:nvSpPr>
        <p:spPr>
          <a:xfrm>
            <a:off x="6323879" y="4339513"/>
            <a:ext cx="472255" cy="5441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+mj-lt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315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1BF12C8-EE47-4249-B45F-574CE3E5D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989" y="1745572"/>
            <a:ext cx="5334840" cy="31605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</a:p>
          <a:p>
            <a:pPr algn="ctr"/>
            <a:endParaRPr lang="ru-RU" sz="1800" b="1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сбора и учета доходов и осуществление расходов на основе сводной бюджетной росписи и кассового плана. </a:t>
            </a:r>
          </a:p>
          <a:p>
            <a:pPr algn="just"/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– это этап бюджетного процесса, который начинается с момента утверждения решения о бюджете законодательным (представительным) органом муниципального образования и продолжается в течение финансового года. </a:t>
            </a:r>
          </a:p>
        </p:txBody>
      </p:sp>
      <p:pic>
        <p:nvPicPr>
          <p:cNvPr id="12" name="Рисунок 11" descr="contain_1260x1000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l="20370" r="20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80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minfin-deklaraczii-obyazanyi-sdavat-vse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l="18837" r="18837"/>
          <a:stretch>
            <a:fillRect/>
          </a:stretch>
        </p:blipFill>
        <p:spPr>
          <a:xfrm>
            <a:off x="0" y="0"/>
            <a:ext cx="6096000" cy="6858000"/>
          </a:xfrm>
        </p:spPr>
      </p:pic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01BF12C8-EE47-4249-B45F-574CE3E5D0B8}"/>
              </a:ext>
            </a:extLst>
          </p:cNvPr>
          <p:cNvSpPr txBox="1">
            <a:spLocks/>
          </p:cNvSpPr>
          <p:nvPr/>
        </p:nvSpPr>
        <p:spPr>
          <a:xfrm>
            <a:off x="6282164" y="82523"/>
            <a:ext cx="5334840" cy="668755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ИСПОЛНЕНИЯ БЮДЖЕТА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доходам (обеспечение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назначениями);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расходам (обеспечение 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обязательств).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 утверждение отчета об исполнении бюджета является важной формой контроля за исполнением бюджета. Годовой отчет об исполнении бюджета представляется на  рассмотрение в совет депутатов. По результатам рассмотрения отчета, депутаты принимают решение об утверждении.</a:t>
            </a:r>
          </a:p>
        </p:txBody>
      </p:sp>
    </p:spTree>
    <p:extLst>
      <p:ext uri="{BB962C8B-B14F-4D97-AF65-F5344CB8AC3E}">
        <p14:creationId xmlns:p14="http://schemas.microsoft.com/office/powerpoint/2010/main" val="200313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2321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бюджета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Доможировского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Лодейнопольского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Ленинградской области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2021 год ( тыс.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405887"/>
              </p:ext>
            </p:extLst>
          </p:nvPr>
        </p:nvGraphicFramePr>
        <p:xfrm>
          <a:off x="561242" y="2312376"/>
          <a:ext cx="11069515" cy="364630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877409"/>
                <a:gridCol w="1310231"/>
                <a:gridCol w="1960625"/>
                <a:gridCol w="1960625"/>
                <a:gridCol w="1960625"/>
              </a:tblGrid>
              <a:tr h="83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Показатели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Факт 2020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План 2021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Факт 2021 года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Темп роста к 2020 году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2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ДОХОДЫ (всего), в том числе: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36 187,6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36409,6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36 436,5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100,7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4657">
                <a:tc>
                  <a:txBody>
                    <a:bodyPr/>
                    <a:lstStyle/>
                    <a:p>
                      <a:pPr marL="4476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8 715,8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10328,1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10 436,7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119,7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984">
                <a:tc>
                  <a:txBody>
                    <a:bodyPr/>
                    <a:lstStyle/>
                    <a:p>
                      <a:pPr marL="447675" inden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27 471,8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26081,5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25 999,8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94,6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49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(всего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50193,6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36 697,1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36 059,9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71,8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5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ДЕФИЦИТ(-),ПРОФИЦИТ</a:t>
                      </a:r>
                      <a:r>
                        <a:rPr lang="ru-RU" sz="18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(+)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-14 006,0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-287,5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+376,6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54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3388"/>
            <a:ext cx="10515600" cy="5492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Структура доходов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45166" y="903791"/>
            <a:ext cx="95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тыс.руб</a:t>
            </a:r>
            <a:endParaRPr lang="ru-RU" b="1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577199"/>
              </p:ext>
            </p:extLst>
          </p:nvPr>
        </p:nvGraphicFramePr>
        <p:xfrm>
          <a:off x="149468" y="802663"/>
          <a:ext cx="12042531" cy="553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16425" y="809766"/>
            <a:ext cx="1105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20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3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37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Доходы</a:t>
            </a:r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 разрезе источников доходов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86584"/>
              </p:ext>
            </p:extLst>
          </p:nvPr>
        </p:nvGraphicFramePr>
        <p:xfrm>
          <a:off x="147375" y="773723"/>
          <a:ext cx="11897249" cy="6014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89682"/>
                <a:gridCol w="1899225"/>
                <a:gridCol w="1899225"/>
                <a:gridCol w="1209117"/>
              </a:tblGrid>
              <a:tr h="307743">
                <a:tc>
                  <a:txBody>
                    <a:bodyPr/>
                    <a:lstStyle/>
                    <a:p>
                      <a:pPr algn="l" fontAlgn="b"/>
                      <a:endParaRPr lang="ru-RU" sz="1400" b="1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тыс.руб.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/>
                </a:tc>
              </a:tr>
              <a:tr h="5024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доходных источников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факт                         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факт                                              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 %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</a:tr>
              <a:tr h="287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000" marR="9360" marT="93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7 975,0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8711,3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109,2 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350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1 829,2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1878,2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102,7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</a:tr>
              <a:tr h="287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на нефтепродукты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1 978,0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2319,9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117,3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</a:tr>
              <a:tr h="275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ЕСХН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388,3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348,8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89,8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</a:tr>
              <a:tr h="287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физлиц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388,6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317,9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</a:tr>
              <a:tr h="287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3 386,6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3843,7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113,5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</a:tr>
              <a:tr h="287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</a:tr>
              <a:tr h="287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000" marR="9360" marT="93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740,8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1725,4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232,9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428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565,7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604,8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</a:tr>
              <a:tr h="543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142,3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113,8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</a:tr>
              <a:tr h="31036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 активов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</a:tr>
              <a:tr h="31036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200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32,8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108,6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331,1</a:t>
                      </a:r>
                      <a:endParaRPr lang="ru-RU" sz="1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</a:tr>
              <a:tr h="54026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НАЛОГОВЫЕ И НЕНАЛОГОВЫЕ ДОХОДЫ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8 715,8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10436,7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119,7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/>
                </a:tc>
              </a:tr>
              <a:tr h="32185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8000" marR="9360" marT="93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27 471,8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25999,8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94,6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737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 О Г О  Д О Х О Д Ы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000" marR="9360" marT="936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36 187,6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36436,5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2000" b="1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60" marR="9360" marT="936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733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828105"/>
              </p:ext>
            </p:extLst>
          </p:nvPr>
        </p:nvGraphicFramePr>
        <p:xfrm>
          <a:off x="1" y="862922"/>
          <a:ext cx="12192000" cy="5479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703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Структура расходов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79349" y="581682"/>
            <a:ext cx="950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тыс.руб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5950" y="6078345"/>
            <a:ext cx="3950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059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3170</TotalTime>
  <Words>950</Words>
  <Application>Microsoft Office PowerPoint</Application>
  <PresentationFormat>Широкоэкранный</PresentationFormat>
  <Paragraphs>242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맑은 고딕</vt:lpstr>
      <vt:lpstr>Arial</vt:lpstr>
      <vt:lpstr>Calibri</vt:lpstr>
      <vt:lpstr>Calibri Light</vt:lpstr>
      <vt:lpstr>Century</vt:lpstr>
      <vt:lpstr>Times New Roman</vt:lpstr>
      <vt:lpstr>Тема Office</vt:lpstr>
      <vt:lpstr>Исполнение бюджета по Доможировскому сельскому поселению за 2021 год.</vt:lpstr>
      <vt:lpstr>Презентация PowerPoint</vt:lpstr>
      <vt:lpstr>СТАДИИ БЮДЖЕТА </vt:lpstr>
      <vt:lpstr>Презентация PowerPoint</vt:lpstr>
      <vt:lpstr>Презентация PowerPoint</vt:lpstr>
      <vt:lpstr>Основные параметры бюджета Доможировского сельского поселения Лодейнопольского муниципального района Ленинградской области  за 2021 год ( тыс. руб )</vt:lpstr>
      <vt:lpstr>Структура доходов</vt:lpstr>
      <vt:lpstr>Доходы в разрезе источников доходов</vt:lpstr>
      <vt:lpstr>Структура расходов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формирования Дорожного фонда по Доможировскому сельскому поселению за 2021 год </vt:lpstr>
      <vt:lpstr>  Контактные данные  </vt:lpstr>
    </vt:vector>
  </TitlesOfParts>
  <Company>Комитет финансов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Лодейнопольского муниципального района  на 2016 год</dc:title>
  <dc:creator>vm8008@mail.ru</dc:creator>
  <cp:lastModifiedBy>Лагно</cp:lastModifiedBy>
  <cp:revision>325</cp:revision>
  <cp:lastPrinted>2023-02-27T08:31:15Z</cp:lastPrinted>
  <dcterms:created xsi:type="dcterms:W3CDTF">2015-11-18T13:17:52Z</dcterms:created>
  <dcterms:modified xsi:type="dcterms:W3CDTF">2023-03-01T05:58:03Z</dcterms:modified>
</cp:coreProperties>
</file>