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9" r:id="rId2"/>
    <p:sldId id="283" r:id="rId3"/>
    <p:sldId id="284" r:id="rId4"/>
    <p:sldId id="285" r:id="rId5"/>
    <p:sldId id="287" r:id="rId6"/>
    <p:sldId id="290" r:id="rId7"/>
    <p:sldId id="291" r:id="rId8"/>
    <p:sldId id="292" r:id="rId9"/>
    <p:sldId id="294" r:id="rId10"/>
    <p:sldId id="296" r:id="rId11"/>
    <p:sldId id="297" r:id="rId12"/>
    <p:sldId id="299" r:id="rId13"/>
    <p:sldId id="298" r:id="rId14"/>
    <p:sldId id="293" r:id="rId1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5" autoAdjust="0"/>
    <p:restoredTop sz="96453" autoAdjust="0"/>
  </p:normalViewPr>
  <p:slideViewPr>
    <p:cSldViewPr snapToGrid="0">
      <p:cViewPr varScale="1">
        <p:scale>
          <a:sx n="37" d="100"/>
          <a:sy n="37" d="100"/>
        </p:scale>
        <p:origin x="-90" y="-6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9" d="100"/>
          <a:sy n="89" d="100"/>
        </p:scale>
        <p:origin x="239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4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381651902887135"/>
          <c:y val="0.16981274930995069"/>
          <c:w val="0.64789468503937009"/>
          <c:h val="0.6271560030899751"/>
        </c:manualLayout>
      </c:layout>
      <c:pie3DChart>
        <c:varyColors val="1"/>
        <c:ser>
          <c:idx val="0"/>
          <c:order val="0"/>
          <c:tx>
            <c:strRef>
              <c:f>'Домож дох'!$B$1</c:f>
              <c:strCache>
                <c:ptCount val="1"/>
                <c:pt idx="0">
                  <c:v>Исполнение доходной части</c:v>
                </c:pt>
              </c:strCache>
            </c:strRef>
          </c:tx>
          <c:dPt>
            <c:idx val="0"/>
            <c:bubble3D val="0"/>
            <c:explosion val="12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explosion val="12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explosion val="17"/>
            <c:spPr>
              <a:solidFill>
                <a:schemeClr val="accent6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6.9977772309711292E-2"/>
                  <c:y val="-8.750339942446953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136983267716535"/>
                      <c:h val="0.3060929432013769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0723507217847768"/>
                  <c:y val="-4.102981103265714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084374999999999"/>
                      <c:h val="0.27625932300631095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3.3721702755905511E-2"/>
                  <c:y val="-0.1085041177081780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417076771653543"/>
                      <c:h val="0.5534481683765432"/>
                    </c:manualLayout>
                  </c15:layout>
                </c:ext>
              </c:extLst>
            </c:dLbl>
            <c:spPr>
              <a:solidFill>
                <a:srgbClr val="FFC000">
                  <a:lumMod val="20000"/>
                  <a:lumOff val="80000"/>
                </a:srgbClr>
              </a:solidFill>
              <a:ln>
                <a:solidFill>
                  <a:prstClr val="black">
                    <a:lumMod val="65000"/>
                    <a:lumOff val="35000"/>
                  </a:prstClr>
                </a:solidFill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'Домож дох'!$A$2:$A$4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 от других бюджетов бюджетной системы РФ</c:v>
                </c:pt>
              </c:strCache>
            </c:strRef>
          </c:cat>
          <c:val>
            <c:numRef>
              <c:f>'Домож дох'!$B$2:$B$4</c:f>
              <c:numCache>
                <c:formatCode>_-* #\ ##0.00_р_._-;\-* #\ ##0.00_р_._-;_-* "-"??_р_._-;_-@_-</c:formatCode>
                <c:ptCount val="3"/>
                <c:pt idx="0">
                  <c:v>7975</c:v>
                </c:pt>
                <c:pt idx="1">
                  <c:v>740.8</c:v>
                </c:pt>
                <c:pt idx="2">
                  <c:v>27471.8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8750000000000006E-2"/>
          <c:y val="0.24665971616324181"/>
          <c:w val="0.78645833333333337"/>
          <c:h val="0.70647983511279311"/>
        </c:manualLayout>
      </c:layout>
      <c:pie3DChart>
        <c:varyColors val="1"/>
        <c:ser>
          <c:idx val="0"/>
          <c:order val="0"/>
          <c:tx>
            <c:strRef>
              <c:f>'Домож расх'!$B$3</c:f>
              <c:strCache>
                <c:ptCount val="1"/>
                <c:pt idx="0">
                  <c:v>Утвержденные бюджетные назначения на 2020 год</c:v>
                </c:pt>
              </c:strCache>
            </c:strRef>
          </c:tx>
          <c:cat>
            <c:strRef>
              <c:f>'Домож расх'!$A$4:$A$11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'Домож расх'!$B$4:$B$11</c:f>
            </c:numRef>
          </c:val>
        </c:ser>
        <c:ser>
          <c:idx val="1"/>
          <c:order val="1"/>
          <c:tx>
            <c:strRef>
              <c:f>'Домож расх'!$C$3</c:f>
              <c:strCache>
                <c:ptCount val="1"/>
                <c:pt idx="0">
                  <c:v>Исполнено на 01.01.2021 г.</c:v>
                </c:pt>
              </c:strCache>
            </c:strRef>
          </c:tx>
          <c:explosion val="5"/>
          <c:dPt>
            <c:idx val="0"/>
            <c:bubble3D val="0"/>
            <c:explosion val="15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explosion val="9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explosion val="13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explosion val="1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explosion val="18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explosion val="21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explosion val="22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explosion val="2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9.7529986813786856E-2"/>
                  <c:y val="-0.2104234192425532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189035607132905"/>
                      <c:h val="0.1789844661175732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2679494750656153"/>
                  <c:y val="-6.132490124001336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0694698029117929"/>
                  <c:y val="0.23615120100574868"/>
                </c:manualLayout>
              </c:layout>
              <c:tx>
                <c:rich>
                  <a:bodyPr/>
                  <a:lstStyle/>
                  <a:p>
                    <a:fld id="{981C03FC-A51E-4B85-8ACB-1EB6154C2C0D}" type="CATEGORYNAME">
                      <a:rPr lang="ru-RU" sz="1400"/>
                      <a:pPr/>
                      <a:t>[ИМЯ КАТЕГОРИИ]</a:t>
                    </a:fld>
                    <a:endParaRPr lang="ru-RU" sz="1400" baseline="0" dirty="0"/>
                  </a:p>
                  <a:p>
                    <a:fld id="{8FD4A820-2B94-4FB5-8228-FAE9245EDE90}" type="VALUE">
                      <a:rPr lang="ru-RU" sz="1400"/>
                      <a:pPr/>
                      <a:t>[ЗНАЧЕНИЕ]</a:t>
                    </a:fld>
                    <a:endParaRPr lang="ru-RU" sz="1400" baseline="0" dirty="0"/>
                  </a:p>
                  <a:p>
                    <a:fld id="{93E40B11-912F-4E00-B6F0-38A6EC6AFF41}" type="PERCENTAGE">
                      <a:rPr lang="ru-RU" sz="1400"/>
                      <a:pPr/>
                      <a:t>[ПРОЦЕНТ]</a:t>
                    </a:fld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04324547155579"/>
                      <c:h val="0.27205965145165817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1.7931738176127952E-2"/>
                  <c:y val="0.2526328544688312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7.6223606924721229E-2"/>
                  <c:y val="-0.1112469863764414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035667758493876"/>
                      <c:h val="0.22474756368917345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-0.21297256551599958"/>
                  <c:y val="-1.533938235816858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557619442731845"/>
                      <c:h val="0.23212424624053252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-0.25617468393548953"/>
                  <c:y val="-9.710241383696439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654817722972461"/>
                      <c:h val="0.17898446611757327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-3.5662211797730194E-2"/>
                  <c:y val="-8.309800842247334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266401144390967"/>
                      <c:h val="0.21212789242620803"/>
                    </c:manualLayout>
                  </c15:layout>
                </c:ext>
              </c:extLst>
            </c:dLbl>
            <c:spPr>
              <a:solidFill>
                <a:srgbClr val="5B9BD5">
                  <a:lumMod val="20000"/>
                  <a:lumOff val="80000"/>
                </a:srgbClr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'Домож расх'!$A$4:$A$11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'Домож расх'!$C$4:$C$11</c:f>
              <c:numCache>
                <c:formatCode>#\ ##0.0</c:formatCode>
                <c:ptCount val="8"/>
                <c:pt idx="0">
                  <c:v>5658.3</c:v>
                </c:pt>
                <c:pt idx="1">
                  <c:v>300.10000000000002</c:v>
                </c:pt>
                <c:pt idx="2">
                  <c:v>531.4</c:v>
                </c:pt>
                <c:pt idx="3">
                  <c:v>6713.7</c:v>
                </c:pt>
                <c:pt idx="4">
                  <c:v>26402.6</c:v>
                </c:pt>
                <c:pt idx="5">
                  <c:v>9847.4</c:v>
                </c:pt>
                <c:pt idx="6">
                  <c:v>354.3</c:v>
                </c:pt>
                <c:pt idx="7" formatCode="General">
                  <c:v>385.8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AE09F8-1DEE-45EE-8D12-966B96324EB6}" type="doc">
      <dgm:prSet loTypeId="urn:microsoft.com/office/officeart/2005/8/layout/hierarchy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A6581C-1544-47EA-95DE-0D196CD54EFF}">
      <dgm:prSet custT="1"/>
      <dgm:spPr>
        <a:solidFill>
          <a:schemeClr val="accent1">
            <a:lumMod val="75000"/>
          </a:schemeClr>
        </a:solidFill>
        <a:effectLst>
          <a:glow rad="101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 rtl="0"/>
          <a:r>
            <a:rPr lang="ru-RU" sz="2100" b="1" dirty="0" smtClean="0">
              <a:latin typeface="Times New Roman" pitchFamily="18" charset="0"/>
              <a:cs typeface="Times New Roman" pitchFamily="18" charset="0"/>
            </a:rPr>
            <a:t>НАЛОГОВЫЕ ДОХОДЫ</a:t>
          </a:r>
          <a:endParaRPr lang="ru-RU" sz="2100" b="1" dirty="0">
            <a:latin typeface="Times New Roman" pitchFamily="18" charset="0"/>
            <a:cs typeface="Times New Roman" pitchFamily="18" charset="0"/>
          </a:endParaRPr>
        </a:p>
      </dgm:t>
    </dgm:pt>
    <dgm:pt modelId="{7C24E84E-0251-4AA6-A241-312BB063E100}" type="parTrans" cxnId="{0A1285E3-FC06-42A4-9D67-89A23C8160A5}">
      <dgm:prSet/>
      <dgm:spPr/>
      <dgm:t>
        <a:bodyPr/>
        <a:lstStyle/>
        <a:p>
          <a:endParaRPr lang="ru-RU"/>
        </a:p>
      </dgm:t>
    </dgm:pt>
    <dgm:pt modelId="{0E6319B1-879D-474B-8CBD-058DE48C0F55}" type="sibTrans" cxnId="{0A1285E3-FC06-42A4-9D67-89A23C8160A5}">
      <dgm:prSet/>
      <dgm:spPr/>
      <dgm:t>
        <a:bodyPr/>
        <a:lstStyle/>
        <a:p>
          <a:endParaRPr lang="ru-RU"/>
        </a:p>
      </dgm:t>
    </dgm:pt>
    <dgm:pt modelId="{FED16728-D565-4902-A19F-8C5137F0221D}">
      <dgm:prSet custT="1"/>
      <dgm:spPr>
        <a:gradFill rotWithShape="0">
          <a:gsLst>
            <a:gs pos="7000">
              <a:schemeClr val="accent1">
                <a:tint val="66000"/>
                <a:satMod val="160000"/>
                <a:alpha val="9000"/>
                <a:lumMod val="97000"/>
              </a:schemeClr>
            </a:gs>
            <a:gs pos="50000">
              <a:schemeClr val="accent1">
                <a:tint val="44500"/>
                <a:satMod val="160000"/>
                <a:alpha val="6000"/>
              </a:schemeClr>
            </a:gs>
            <a:gs pos="100000">
              <a:schemeClr val="accent1">
                <a:tint val="23500"/>
                <a:satMod val="160000"/>
                <a:alpha val="74000"/>
              </a:schemeClr>
            </a:gs>
          </a:gsLst>
          <a:lin ang="5400000" scaled="0"/>
        </a:gradFill>
        <a:ln w="25400" cmpd="sng">
          <a:solidFill>
            <a:schemeClr val="accent1">
              <a:lumMod val="75000"/>
            </a:schemeClr>
          </a:solidFill>
          <a:round/>
        </a:ln>
      </dgm:spPr>
      <dgm:t>
        <a:bodyPr lIns="36000" tIns="36000" rIns="36000" bIns="36000"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поступления в бюджет от уплаты налогов, установленных Налоговым кодексом Российской Федерации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F8195266-56FF-4A6E-916E-C998162CFB84}" type="parTrans" cxnId="{CC4AA50C-2F6D-401F-9D2C-6896DC023B5C}">
      <dgm:prSet/>
      <dgm:spPr/>
      <dgm:t>
        <a:bodyPr/>
        <a:lstStyle/>
        <a:p>
          <a:endParaRPr lang="ru-RU"/>
        </a:p>
      </dgm:t>
    </dgm:pt>
    <dgm:pt modelId="{E99D5628-1BEC-47BB-BACB-9CA5BF7FA84B}" type="sibTrans" cxnId="{CC4AA50C-2F6D-401F-9D2C-6896DC023B5C}">
      <dgm:prSet/>
      <dgm:spPr/>
      <dgm:t>
        <a:bodyPr/>
        <a:lstStyle/>
        <a:p>
          <a:endParaRPr lang="ru-RU"/>
        </a:p>
      </dgm:t>
    </dgm:pt>
    <dgm:pt modelId="{BC7E7FDC-4545-4F6F-8151-F8F317511880}">
      <dgm:prSet/>
      <dgm:spPr>
        <a:solidFill>
          <a:schemeClr val="accent1">
            <a:lumMod val="75000"/>
          </a:schemeClr>
        </a:solidFill>
        <a:effectLst>
          <a:glow rad="101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НЕНАЛОГОВЫЕ ДОХОДЫ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DEB06504-5FCC-4CE0-83A7-134DB8A0F6A9}" type="parTrans" cxnId="{52AF5441-A01D-4826-94BB-191AFF028836}">
      <dgm:prSet/>
      <dgm:spPr/>
      <dgm:t>
        <a:bodyPr/>
        <a:lstStyle/>
        <a:p>
          <a:endParaRPr lang="ru-RU"/>
        </a:p>
      </dgm:t>
    </dgm:pt>
    <dgm:pt modelId="{67F6801A-13D5-430B-AF77-92BE04A70D5C}" type="sibTrans" cxnId="{52AF5441-A01D-4826-94BB-191AFF028836}">
      <dgm:prSet/>
      <dgm:spPr/>
      <dgm:t>
        <a:bodyPr/>
        <a:lstStyle/>
        <a:p>
          <a:endParaRPr lang="ru-RU"/>
        </a:p>
      </dgm:t>
    </dgm:pt>
    <dgm:pt modelId="{5FCE703B-FA1F-46DA-86C3-6BBBD04A0223}">
      <dgm:prSet custT="1"/>
      <dgm:spPr>
        <a:gradFill rotWithShape="0">
          <a:gsLst>
            <a:gs pos="7000">
              <a:schemeClr val="accent1">
                <a:tint val="66000"/>
                <a:satMod val="160000"/>
                <a:alpha val="9000"/>
              </a:schemeClr>
            </a:gs>
            <a:gs pos="50000">
              <a:schemeClr val="accent1">
                <a:tint val="44500"/>
                <a:satMod val="160000"/>
                <a:alpha val="6000"/>
              </a:schemeClr>
            </a:gs>
            <a:gs pos="100000">
              <a:schemeClr val="accent1">
                <a:tint val="23500"/>
                <a:satMod val="160000"/>
                <a:alpha val="74000"/>
              </a:schemeClr>
            </a:gs>
          </a:gsLst>
          <a:lin ang="5400000" scaled="0"/>
        </a:gradFill>
        <a:ln w="25400" cmpd="sng">
          <a:solidFill>
            <a:schemeClr val="accent1">
              <a:lumMod val="75000"/>
            </a:schemeClr>
          </a:solidFill>
          <a:round/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платежи от предоставления муниципалитетом в пользование имущества и природных ресурсов, от различного вида услуг, а также платежи в виде штрафов или иных санкций за нарушение законодательства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DAB8FB47-20FF-4435-9070-F321E2FDB0DF}" type="parTrans" cxnId="{F5070BB3-037E-46F2-B3F4-F03D94218BB6}">
      <dgm:prSet/>
      <dgm:spPr/>
      <dgm:t>
        <a:bodyPr/>
        <a:lstStyle/>
        <a:p>
          <a:endParaRPr lang="ru-RU"/>
        </a:p>
      </dgm:t>
    </dgm:pt>
    <dgm:pt modelId="{E5F053FF-B277-4390-B12E-CCAFD662E9B9}" type="sibTrans" cxnId="{F5070BB3-037E-46F2-B3F4-F03D94218BB6}">
      <dgm:prSet/>
      <dgm:spPr/>
      <dgm:t>
        <a:bodyPr/>
        <a:lstStyle/>
        <a:p>
          <a:endParaRPr lang="ru-RU"/>
        </a:p>
      </dgm:t>
    </dgm:pt>
    <dgm:pt modelId="{6303CAC6-4D18-4FA9-A4F9-FE6AADEDF394}">
      <dgm:prSet/>
      <dgm:spPr>
        <a:solidFill>
          <a:schemeClr val="accent1">
            <a:lumMod val="75000"/>
          </a:schemeClr>
        </a:solidFill>
        <a:effectLst>
          <a:glow rad="1397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БЕЗВОЗМЕЗДНЫЕ ПОСТУПЛЕНИЯ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FAA4C79E-83A8-4584-9816-CF88CD124580}" type="parTrans" cxnId="{B4259BC5-8C4D-40D0-AFC1-001B53802E46}">
      <dgm:prSet/>
      <dgm:spPr/>
      <dgm:t>
        <a:bodyPr/>
        <a:lstStyle/>
        <a:p>
          <a:endParaRPr lang="ru-RU"/>
        </a:p>
      </dgm:t>
    </dgm:pt>
    <dgm:pt modelId="{82A0678E-2A73-472F-9E56-E62A3F4DBB4B}" type="sibTrans" cxnId="{B4259BC5-8C4D-40D0-AFC1-001B53802E46}">
      <dgm:prSet/>
      <dgm:spPr/>
      <dgm:t>
        <a:bodyPr/>
        <a:lstStyle/>
        <a:p>
          <a:endParaRPr lang="ru-RU"/>
        </a:p>
      </dgm:t>
    </dgm:pt>
    <dgm:pt modelId="{054186F8-EC26-47AA-A898-9AA68A97C2D7}">
      <dgm:prSet custT="1"/>
      <dgm:spPr>
        <a:gradFill rotWithShape="0">
          <a:gsLst>
            <a:gs pos="7000">
              <a:schemeClr val="accent1">
                <a:tint val="66000"/>
                <a:satMod val="160000"/>
                <a:alpha val="9000"/>
              </a:schemeClr>
            </a:gs>
            <a:gs pos="50000">
              <a:schemeClr val="accent1">
                <a:tint val="44500"/>
                <a:satMod val="160000"/>
                <a:alpha val="6000"/>
              </a:schemeClr>
            </a:gs>
            <a:gs pos="100000">
              <a:schemeClr val="accent1">
                <a:tint val="23500"/>
                <a:satMod val="160000"/>
                <a:alpha val="74000"/>
              </a:schemeClr>
            </a:gs>
          </a:gsLst>
          <a:lin ang="5400000" scaled="0"/>
        </a:gradFill>
        <a:ln w="25400">
          <a:solidFill>
            <a:schemeClr val="accent1">
              <a:lumMod val="75000"/>
            </a:schemeClr>
          </a:solidFill>
          <a:round/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Финансовая помощь из бюджетов других уровней (межбюджетные трансферты), от физических и юридических лиц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626ECCEC-1EB2-46F7-A712-1ABC771645D3}" type="parTrans" cxnId="{5A167ACE-0C1C-475D-AC0F-8B9B7DF1EA7B}">
      <dgm:prSet/>
      <dgm:spPr/>
      <dgm:t>
        <a:bodyPr/>
        <a:lstStyle/>
        <a:p>
          <a:endParaRPr lang="ru-RU"/>
        </a:p>
      </dgm:t>
    </dgm:pt>
    <dgm:pt modelId="{0EACB1A6-10F8-48A0-BE4A-6606562731D5}" type="sibTrans" cxnId="{5A167ACE-0C1C-475D-AC0F-8B9B7DF1EA7B}">
      <dgm:prSet/>
      <dgm:spPr/>
      <dgm:t>
        <a:bodyPr/>
        <a:lstStyle/>
        <a:p>
          <a:endParaRPr lang="ru-RU"/>
        </a:p>
      </dgm:t>
    </dgm:pt>
    <dgm:pt modelId="{FC09B26A-9B73-452B-BD23-67310311CC92}" type="pres">
      <dgm:prSet presAssocID="{2DAE09F8-1DEE-45EE-8D12-966B96324EB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D7F7B35-8C42-4583-884B-63BFD5478C06}" type="pres">
      <dgm:prSet presAssocID="{E0A6581C-1544-47EA-95DE-0D196CD54EFF}" presName="root" presStyleCnt="0"/>
      <dgm:spPr/>
    </dgm:pt>
    <dgm:pt modelId="{DFB7B4AF-51FD-44A6-8B57-7C1A514E1DBF}" type="pres">
      <dgm:prSet presAssocID="{E0A6581C-1544-47EA-95DE-0D196CD54EFF}" presName="rootComposite" presStyleCnt="0"/>
      <dgm:spPr/>
    </dgm:pt>
    <dgm:pt modelId="{27B32359-5C3E-41FF-A2E1-09F4372ED90A}" type="pres">
      <dgm:prSet presAssocID="{E0A6581C-1544-47EA-95DE-0D196CD54EFF}" presName="rootText" presStyleLbl="node1" presStyleIdx="0" presStyleCnt="3"/>
      <dgm:spPr/>
      <dgm:t>
        <a:bodyPr/>
        <a:lstStyle/>
        <a:p>
          <a:endParaRPr lang="ru-RU"/>
        </a:p>
      </dgm:t>
    </dgm:pt>
    <dgm:pt modelId="{4B90EA0F-B02F-4DAE-BC7C-4F003EF16D64}" type="pres">
      <dgm:prSet presAssocID="{E0A6581C-1544-47EA-95DE-0D196CD54EFF}" presName="rootConnector" presStyleLbl="node1" presStyleIdx="0" presStyleCnt="3"/>
      <dgm:spPr/>
      <dgm:t>
        <a:bodyPr/>
        <a:lstStyle/>
        <a:p>
          <a:endParaRPr lang="ru-RU"/>
        </a:p>
      </dgm:t>
    </dgm:pt>
    <dgm:pt modelId="{BA61DC16-5FA3-44C8-B895-FF7EAC6E88D8}" type="pres">
      <dgm:prSet presAssocID="{E0A6581C-1544-47EA-95DE-0D196CD54EFF}" presName="childShape" presStyleCnt="0"/>
      <dgm:spPr/>
    </dgm:pt>
    <dgm:pt modelId="{6AAF2489-017E-4FC8-AB85-72499A43E471}" type="pres">
      <dgm:prSet presAssocID="{F8195266-56FF-4A6E-916E-C998162CFB84}" presName="Name13" presStyleLbl="parChTrans1D2" presStyleIdx="0" presStyleCnt="3"/>
      <dgm:spPr/>
      <dgm:t>
        <a:bodyPr/>
        <a:lstStyle/>
        <a:p>
          <a:endParaRPr lang="ru-RU"/>
        </a:p>
      </dgm:t>
    </dgm:pt>
    <dgm:pt modelId="{F6F57CA8-E4C7-4FBE-B116-9D12CBACEEC9}" type="pres">
      <dgm:prSet presAssocID="{FED16728-D565-4902-A19F-8C5137F0221D}" presName="childText" presStyleLbl="bgAcc1" presStyleIdx="0" presStyleCnt="3" custAng="0" custScaleX="101728" custScaleY="128481" custLinFactNeighborX="-6003" custLinFactNeighborY="3968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EED84E74-76A7-42C3-B0CE-B358B36D115F}" type="pres">
      <dgm:prSet presAssocID="{BC7E7FDC-4545-4F6F-8151-F8F317511880}" presName="root" presStyleCnt="0"/>
      <dgm:spPr/>
    </dgm:pt>
    <dgm:pt modelId="{CAD030B8-1A44-40A5-8ADC-B3C8490E8A3D}" type="pres">
      <dgm:prSet presAssocID="{BC7E7FDC-4545-4F6F-8151-F8F317511880}" presName="rootComposite" presStyleCnt="0"/>
      <dgm:spPr/>
    </dgm:pt>
    <dgm:pt modelId="{F54259D9-C572-42B6-9F99-D171F8618B4B}" type="pres">
      <dgm:prSet presAssocID="{BC7E7FDC-4545-4F6F-8151-F8F317511880}" presName="rootText" presStyleLbl="node1" presStyleIdx="1" presStyleCnt="3" custLinFactNeighborX="-3493" custLinFactNeighborY="3176"/>
      <dgm:spPr/>
      <dgm:t>
        <a:bodyPr/>
        <a:lstStyle/>
        <a:p>
          <a:endParaRPr lang="ru-RU"/>
        </a:p>
      </dgm:t>
    </dgm:pt>
    <dgm:pt modelId="{DB71353E-2A7A-44E6-B330-C0BE2868CBEF}" type="pres">
      <dgm:prSet presAssocID="{BC7E7FDC-4545-4F6F-8151-F8F317511880}" presName="rootConnector" presStyleLbl="node1" presStyleIdx="1" presStyleCnt="3"/>
      <dgm:spPr/>
      <dgm:t>
        <a:bodyPr/>
        <a:lstStyle/>
        <a:p>
          <a:endParaRPr lang="ru-RU"/>
        </a:p>
      </dgm:t>
    </dgm:pt>
    <dgm:pt modelId="{C362FD87-A78A-4541-951E-CE486F778E47}" type="pres">
      <dgm:prSet presAssocID="{BC7E7FDC-4545-4F6F-8151-F8F317511880}" presName="childShape" presStyleCnt="0"/>
      <dgm:spPr/>
    </dgm:pt>
    <dgm:pt modelId="{A9EDC6E6-CBD7-4ECA-9A18-357A546A284E}" type="pres">
      <dgm:prSet presAssocID="{DAB8FB47-20FF-4435-9070-F321E2FDB0DF}" presName="Name13" presStyleLbl="parChTrans1D2" presStyleIdx="1" presStyleCnt="3"/>
      <dgm:spPr/>
      <dgm:t>
        <a:bodyPr/>
        <a:lstStyle/>
        <a:p>
          <a:endParaRPr lang="ru-RU"/>
        </a:p>
      </dgm:t>
    </dgm:pt>
    <dgm:pt modelId="{41C34F42-BB87-472C-8418-D032FB71EB3C}" type="pres">
      <dgm:prSet presAssocID="{5FCE703B-FA1F-46DA-86C3-6BBBD04A0223}" presName="childText" presStyleLbl="bgAcc1" presStyleIdx="1" presStyleCnt="3" custScaleX="89461" custScaleY="227642" custLinFactNeighborX="-1381" custLinFactNeighborY="-14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AEF678-3129-4605-8F66-7FBC06588605}" type="pres">
      <dgm:prSet presAssocID="{6303CAC6-4D18-4FA9-A4F9-FE6AADEDF394}" presName="root" presStyleCnt="0"/>
      <dgm:spPr/>
    </dgm:pt>
    <dgm:pt modelId="{5C5A2D57-4663-48A1-B285-31089297CA5A}" type="pres">
      <dgm:prSet presAssocID="{6303CAC6-4D18-4FA9-A4F9-FE6AADEDF394}" presName="rootComposite" presStyleCnt="0"/>
      <dgm:spPr/>
    </dgm:pt>
    <dgm:pt modelId="{EB6937D3-8632-44D8-B507-60D058FEDE4B}" type="pres">
      <dgm:prSet presAssocID="{6303CAC6-4D18-4FA9-A4F9-FE6AADEDF394}" presName="rootText" presStyleLbl="node1" presStyleIdx="2" presStyleCnt="3" custScaleX="119719"/>
      <dgm:spPr/>
      <dgm:t>
        <a:bodyPr/>
        <a:lstStyle/>
        <a:p>
          <a:endParaRPr lang="ru-RU"/>
        </a:p>
      </dgm:t>
    </dgm:pt>
    <dgm:pt modelId="{64AD6383-1268-4624-B5D7-CF2822797059}" type="pres">
      <dgm:prSet presAssocID="{6303CAC6-4D18-4FA9-A4F9-FE6AADEDF394}" presName="rootConnector" presStyleLbl="node1" presStyleIdx="2" presStyleCnt="3"/>
      <dgm:spPr/>
      <dgm:t>
        <a:bodyPr/>
        <a:lstStyle/>
        <a:p>
          <a:endParaRPr lang="ru-RU"/>
        </a:p>
      </dgm:t>
    </dgm:pt>
    <dgm:pt modelId="{6324DE5D-330E-4E0C-96A6-40932E2B28AA}" type="pres">
      <dgm:prSet presAssocID="{6303CAC6-4D18-4FA9-A4F9-FE6AADEDF394}" presName="childShape" presStyleCnt="0"/>
      <dgm:spPr/>
    </dgm:pt>
    <dgm:pt modelId="{07625AD5-358A-4001-B13F-A9BFF5399ABD}" type="pres">
      <dgm:prSet presAssocID="{626ECCEC-1EB2-46F7-A712-1ABC771645D3}" presName="Name13" presStyleLbl="parChTrans1D2" presStyleIdx="2" presStyleCnt="3"/>
      <dgm:spPr/>
      <dgm:t>
        <a:bodyPr/>
        <a:lstStyle/>
        <a:p>
          <a:endParaRPr lang="ru-RU"/>
        </a:p>
      </dgm:t>
    </dgm:pt>
    <dgm:pt modelId="{40780E7E-0F88-465C-826C-C0E9A9BC5821}" type="pres">
      <dgm:prSet presAssocID="{054186F8-EC26-47AA-A898-9AA68A97C2D7}" presName="childText" presStyleLbl="bgAcc1" presStyleIdx="2" presStyleCnt="3" custScaleX="90678" custScaleY="179328" custLinFactNeighborX="-421" custLinFactNeighborY="154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6C17F9-417F-4988-AAAA-E7AFA44B8AEF}" type="presOf" srcId="{E0A6581C-1544-47EA-95DE-0D196CD54EFF}" destId="{4B90EA0F-B02F-4DAE-BC7C-4F003EF16D64}" srcOrd="1" destOrd="0" presId="urn:microsoft.com/office/officeart/2005/8/layout/hierarchy3"/>
    <dgm:cxn modelId="{65C3FF18-DA2B-4126-A7CB-54899308579F}" type="presOf" srcId="{6303CAC6-4D18-4FA9-A4F9-FE6AADEDF394}" destId="{64AD6383-1268-4624-B5D7-CF2822797059}" srcOrd="1" destOrd="0" presId="urn:microsoft.com/office/officeart/2005/8/layout/hierarchy3"/>
    <dgm:cxn modelId="{32F8DA94-FEEC-4D45-B13C-05190D154FA4}" type="presOf" srcId="{6303CAC6-4D18-4FA9-A4F9-FE6AADEDF394}" destId="{EB6937D3-8632-44D8-B507-60D058FEDE4B}" srcOrd="0" destOrd="0" presId="urn:microsoft.com/office/officeart/2005/8/layout/hierarchy3"/>
    <dgm:cxn modelId="{A7E74073-AB1D-45F3-809B-4E493860C0F3}" type="presOf" srcId="{626ECCEC-1EB2-46F7-A712-1ABC771645D3}" destId="{07625AD5-358A-4001-B13F-A9BFF5399ABD}" srcOrd="0" destOrd="0" presId="urn:microsoft.com/office/officeart/2005/8/layout/hierarchy3"/>
    <dgm:cxn modelId="{A4DE4D9B-9B51-4D85-B1CF-C52087489370}" type="presOf" srcId="{BC7E7FDC-4545-4F6F-8151-F8F317511880}" destId="{DB71353E-2A7A-44E6-B330-C0BE2868CBEF}" srcOrd="1" destOrd="0" presId="urn:microsoft.com/office/officeart/2005/8/layout/hierarchy3"/>
    <dgm:cxn modelId="{ADF51875-3343-400C-801F-F81D739564EF}" type="presOf" srcId="{E0A6581C-1544-47EA-95DE-0D196CD54EFF}" destId="{27B32359-5C3E-41FF-A2E1-09F4372ED90A}" srcOrd="0" destOrd="0" presId="urn:microsoft.com/office/officeart/2005/8/layout/hierarchy3"/>
    <dgm:cxn modelId="{D8B217D3-B495-4B32-AC05-70FC8FCDD5AB}" type="presOf" srcId="{2DAE09F8-1DEE-45EE-8D12-966B96324EB6}" destId="{FC09B26A-9B73-452B-BD23-67310311CC92}" srcOrd="0" destOrd="0" presId="urn:microsoft.com/office/officeart/2005/8/layout/hierarchy3"/>
    <dgm:cxn modelId="{B4259BC5-8C4D-40D0-AFC1-001B53802E46}" srcId="{2DAE09F8-1DEE-45EE-8D12-966B96324EB6}" destId="{6303CAC6-4D18-4FA9-A4F9-FE6AADEDF394}" srcOrd="2" destOrd="0" parTransId="{FAA4C79E-83A8-4584-9816-CF88CD124580}" sibTransId="{82A0678E-2A73-472F-9E56-E62A3F4DBB4B}"/>
    <dgm:cxn modelId="{5A167ACE-0C1C-475D-AC0F-8B9B7DF1EA7B}" srcId="{6303CAC6-4D18-4FA9-A4F9-FE6AADEDF394}" destId="{054186F8-EC26-47AA-A898-9AA68A97C2D7}" srcOrd="0" destOrd="0" parTransId="{626ECCEC-1EB2-46F7-A712-1ABC771645D3}" sibTransId="{0EACB1A6-10F8-48A0-BE4A-6606562731D5}"/>
    <dgm:cxn modelId="{D101EB5C-86A8-4C3B-824F-4FE38758FFF0}" type="presOf" srcId="{FED16728-D565-4902-A19F-8C5137F0221D}" destId="{F6F57CA8-E4C7-4FBE-B116-9D12CBACEEC9}" srcOrd="0" destOrd="0" presId="urn:microsoft.com/office/officeart/2005/8/layout/hierarchy3"/>
    <dgm:cxn modelId="{E530263D-8B9C-4595-9CAB-E575B241F79B}" type="presOf" srcId="{DAB8FB47-20FF-4435-9070-F321E2FDB0DF}" destId="{A9EDC6E6-CBD7-4ECA-9A18-357A546A284E}" srcOrd="0" destOrd="0" presId="urn:microsoft.com/office/officeart/2005/8/layout/hierarchy3"/>
    <dgm:cxn modelId="{CC4AA50C-2F6D-401F-9D2C-6896DC023B5C}" srcId="{E0A6581C-1544-47EA-95DE-0D196CD54EFF}" destId="{FED16728-D565-4902-A19F-8C5137F0221D}" srcOrd="0" destOrd="0" parTransId="{F8195266-56FF-4A6E-916E-C998162CFB84}" sibTransId="{E99D5628-1BEC-47BB-BACB-9CA5BF7FA84B}"/>
    <dgm:cxn modelId="{0EB7D4D9-BFC6-4485-BB31-64F05E64CBF9}" type="presOf" srcId="{BC7E7FDC-4545-4F6F-8151-F8F317511880}" destId="{F54259D9-C572-42B6-9F99-D171F8618B4B}" srcOrd="0" destOrd="0" presId="urn:microsoft.com/office/officeart/2005/8/layout/hierarchy3"/>
    <dgm:cxn modelId="{52AF5441-A01D-4826-94BB-191AFF028836}" srcId="{2DAE09F8-1DEE-45EE-8D12-966B96324EB6}" destId="{BC7E7FDC-4545-4F6F-8151-F8F317511880}" srcOrd="1" destOrd="0" parTransId="{DEB06504-5FCC-4CE0-83A7-134DB8A0F6A9}" sibTransId="{67F6801A-13D5-430B-AF77-92BE04A70D5C}"/>
    <dgm:cxn modelId="{F5070BB3-037E-46F2-B3F4-F03D94218BB6}" srcId="{BC7E7FDC-4545-4F6F-8151-F8F317511880}" destId="{5FCE703B-FA1F-46DA-86C3-6BBBD04A0223}" srcOrd="0" destOrd="0" parTransId="{DAB8FB47-20FF-4435-9070-F321E2FDB0DF}" sibTransId="{E5F053FF-B277-4390-B12E-CCAFD662E9B9}"/>
    <dgm:cxn modelId="{0F0654A8-5AA2-4CAD-B091-2C816DC8E13E}" type="presOf" srcId="{F8195266-56FF-4A6E-916E-C998162CFB84}" destId="{6AAF2489-017E-4FC8-AB85-72499A43E471}" srcOrd="0" destOrd="0" presId="urn:microsoft.com/office/officeart/2005/8/layout/hierarchy3"/>
    <dgm:cxn modelId="{331A0B69-18AE-4272-B399-9893FB1F5038}" type="presOf" srcId="{054186F8-EC26-47AA-A898-9AA68A97C2D7}" destId="{40780E7E-0F88-465C-826C-C0E9A9BC5821}" srcOrd="0" destOrd="0" presId="urn:microsoft.com/office/officeart/2005/8/layout/hierarchy3"/>
    <dgm:cxn modelId="{89C25435-1C7E-4015-827D-F85D9E3AB9AF}" type="presOf" srcId="{5FCE703B-FA1F-46DA-86C3-6BBBD04A0223}" destId="{41C34F42-BB87-472C-8418-D032FB71EB3C}" srcOrd="0" destOrd="0" presId="urn:microsoft.com/office/officeart/2005/8/layout/hierarchy3"/>
    <dgm:cxn modelId="{0A1285E3-FC06-42A4-9D67-89A23C8160A5}" srcId="{2DAE09F8-1DEE-45EE-8D12-966B96324EB6}" destId="{E0A6581C-1544-47EA-95DE-0D196CD54EFF}" srcOrd="0" destOrd="0" parTransId="{7C24E84E-0251-4AA6-A241-312BB063E100}" sibTransId="{0E6319B1-879D-474B-8CBD-058DE48C0F55}"/>
    <dgm:cxn modelId="{617FD808-6173-403C-AB84-0DA19A627F81}" type="presParOf" srcId="{FC09B26A-9B73-452B-BD23-67310311CC92}" destId="{ED7F7B35-8C42-4583-884B-63BFD5478C06}" srcOrd="0" destOrd="0" presId="urn:microsoft.com/office/officeart/2005/8/layout/hierarchy3"/>
    <dgm:cxn modelId="{C013218B-DD85-4D64-B780-E4C0C992B9E4}" type="presParOf" srcId="{ED7F7B35-8C42-4583-884B-63BFD5478C06}" destId="{DFB7B4AF-51FD-44A6-8B57-7C1A514E1DBF}" srcOrd="0" destOrd="0" presId="urn:microsoft.com/office/officeart/2005/8/layout/hierarchy3"/>
    <dgm:cxn modelId="{DFC553B2-3935-4E88-A6B5-C019BE605B43}" type="presParOf" srcId="{DFB7B4AF-51FD-44A6-8B57-7C1A514E1DBF}" destId="{27B32359-5C3E-41FF-A2E1-09F4372ED90A}" srcOrd="0" destOrd="0" presId="urn:microsoft.com/office/officeart/2005/8/layout/hierarchy3"/>
    <dgm:cxn modelId="{B9641160-3C99-48CC-AAA8-47E5D157E87C}" type="presParOf" srcId="{DFB7B4AF-51FD-44A6-8B57-7C1A514E1DBF}" destId="{4B90EA0F-B02F-4DAE-BC7C-4F003EF16D64}" srcOrd="1" destOrd="0" presId="urn:microsoft.com/office/officeart/2005/8/layout/hierarchy3"/>
    <dgm:cxn modelId="{1C8A568A-0CAA-4EF5-AF4E-AD640AA6A484}" type="presParOf" srcId="{ED7F7B35-8C42-4583-884B-63BFD5478C06}" destId="{BA61DC16-5FA3-44C8-B895-FF7EAC6E88D8}" srcOrd="1" destOrd="0" presId="urn:microsoft.com/office/officeart/2005/8/layout/hierarchy3"/>
    <dgm:cxn modelId="{A64F8444-EC16-4D5F-BA29-66E78517D80F}" type="presParOf" srcId="{BA61DC16-5FA3-44C8-B895-FF7EAC6E88D8}" destId="{6AAF2489-017E-4FC8-AB85-72499A43E471}" srcOrd="0" destOrd="0" presId="urn:microsoft.com/office/officeart/2005/8/layout/hierarchy3"/>
    <dgm:cxn modelId="{B99D8406-7333-4F7B-B052-AAD5309DC288}" type="presParOf" srcId="{BA61DC16-5FA3-44C8-B895-FF7EAC6E88D8}" destId="{F6F57CA8-E4C7-4FBE-B116-9D12CBACEEC9}" srcOrd="1" destOrd="0" presId="urn:microsoft.com/office/officeart/2005/8/layout/hierarchy3"/>
    <dgm:cxn modelId="{F4521743-5228-40D3-890A-B71606E265B8}" type="presParOf" srcId="{FC09B26A-9B73-452B-BD23-67310311CC92}" destId="{EED84E74-76A7-42C3-B0CE-B358B36D115F}" srcOrd="1" destOrd="0" presId="urn:microsoft.com/office/officeart/2005/8/layout/hierarchy3"/>
    <dgm:cxn modelId="{AB132B6D-AB83-4068-80B8-C4D03D53DB24}" type="presParOf" srcId="{EED84E74-76A7-42C3-B0CE-B358B36D115F}" destId="{CAD030B8-1A44-40A5-8ADC-B3C8490E8A3D}" srcOrd="0" destOrd="0" presId="urn:microsoft.com/office/officeart/2005/8/layout/hierarchy3"/>
    <dgm:cxn modelId="{725BEFD3-EB93-4B36-9B5C-01A473C20172}" type="presParOf" srcId="{CAD030B8-1A44-40A5-8ADC-B3C8490E8A3D}" destId="{F54259D9-C572-42B6-9F99-D171F8618B4B}" srcOrd="0" destOrd="0" presId="urn:microsoft.com/office/officeart/2005/8/layout/hierarchy3"/>
    <dgm:cxn modelId="{C37A5EB5-F107-42CB-AF91-9D65FA18C3B4}" type="presParOf" srcId="{CAD030B8-1A44-40A5-8ADC-B3C8490E8A3D}" destId="{DB71353E-2A7A-44E6-B330-C0BE2868CBEF}" srcOrd="1" destOrd="0" presId="urn:microsoft.com/office/officeart/2005/8/layout/hierarchy3"/>
    <dgm:cxn modelId="{886D4FE3-495E-4716-8FE7-FEBFA4891ADD}" type="presParOf" srcId="{EED84E74-76A7-42C3-B0CE-B358B36D115F}" destId="{C362FD87-A78A-4541-951E-CE486F778E47}" srcOrd="1" destOrd="0" presId="urn:microsoft.com/office/officeart/2005/8/layout/hierarchy3"/>
    <dgm:cxn modelId="{C3E1E273-465F-43C7-A008-B83FE3B79814}" type="presParOf" srcId="{C362FD87-A78A-4541-951E-CE486F778E47}" destId="{A9EDC6E6-CBD7-4ECA-9A18-357A546A284E}" srcOrd="0" destOrd="0" presId="urn:microsoft.com/office/officeart/2005/8/layout/hierarchy3"/>
    <dgm:cxn modelId="{5E05AD9C-F69A-473B-9681-319A4A16D75B}" type="presParOf" srcId="{C362FD87-A78A-4541-951E-CE486F778E47}" destId="{41C34F42-BB87-472C-8418-D032FB71EB3C}" srcOrd="1" destOrd="0" presId="urn:microsoft.com/office/officeart/2005/8/layout/hierarchy3"/>
    <dgm:cxn modelId="{54C57C1F-FA10-411E-B8B4-B09BA62D8C0A}" type="presParOf" srcId="{FC09B26A-9B73-452B-BD23-67310311CC92}" destId="{30AEF678-3129-4605-8F66-7FBC06588605}" srcOrd="2" destOrd="0" presId="urn:microsoft.com/office/officeart/2005/8/layout/hierarchy3"/>
    <dgm:cxn modelId="{65C4B909-7ABB-4121-B29A-D669A514D949}" type="presParOf" srcId="{30AEF678-3129-4605-8F66-7FBC06588605}" destId="{5C5A2D57-4663-48A1-B285-31089297CA5A}" srcOrd="0" destOrd="0" presId="urn:microsoft.com/office/officeart/2005/8/layout/hierarchy3"/>
    <dgm:cxn modelId="{8F3C1F30-AAF4-480E-B952-A9C06FA82BFB}" type="presParOf" srcId="{5C5A2D57-4663-48A1-B285-31089297CA5A}" destId="{EB6937D3-8632-44D8-B507-60D058FEDE4B}" srcOrd="0" destOrd="0" presId="urn:microsoft.com/office/officeart/2005/8/layout/hierarchy3"/>
    <dgm:cxn modelId="{5D70F047-9288-4B53-AEB5-E4F10EAA58D1}" type="presParOf" srcId="{5C5A2D57-4663-48A1-B285-31089297CA5A}" destId="{64AD6383-1268-4624-B5D7-CF2822797059}" srcOrd="1" destOrd="0" presId="urn:microsoft.com/office/officeart/2005/8/layout/hierarchy3"/>
    <dgm:cxn modelId="{2835CB51-F0EF-4CE4-8221-7C7CB2970F75}" type="presParOf" srcId="{30AEF678-3129-4605-8F66-7FBC06588605}" destId="{6324DE5D-330E-4E0C-96A6-40932E2B28AA}" srcOrd="1" destOrd="0" presId="urn:microsoft.com/office/officeart/2005/8/layout/hierarchy3"/>
    <dgm:cxn modelId="{2CE9DF91-5098-4518-9CDA-8CC7E7D29C89}" type="presParOf" srcId="{6324DE5D-330E-4E0C-96A6-40932E2B28AA}" destId="{07625AD5-358A-4001-B13F-A9BFF5399ABD}" srcOrd="0" destOrd="0" presId="urn:microsoft.com/office/officeart/2005/8/layout/hierarchy3"/>
    <dgm:cxn modelId="{4A114E0C-047D-43B0-8E48-DBE4822EF3C7}" type="presParOf" srcId="{6324DE5D-330E-4E0C-96A6-40932E2B28AA}" destId="{40780E7E-0F88-465C-826C-C0E9A9BC5821}" srcOrd="1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86C3B0-9CCA-43F9-86EB-852DFB2DF55E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E78AB3-BE69-4EC8-8341-BC6529873F33}">
      <dgm:prSet phldrT="[Текст]" custT="1"/>
      <dgm:spPr>
        <a:ln w="15875"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Программные и непрограммные расходы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68FCD7-ECE2-4EA0-BE2E-B7CC2B62F8F2}" type="parTrans" cxnId="{2A4A9C3A-40EB-48E6-B71E-797E6BB36A4E}">
      <dgm:prSet/>
      <dgm:spPr>
        <a:ln w="25400"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9D17E3F1-102C-45B8-AEA5-599A6C2D70C5}" type="sibTrans" cxnId="{2A4A9C3A-40EB-48E6-B71E-797E6BB36A4E}">
      <dgm:prSet/>
      <dgm:spPr/>
      <dgm:t>
        <a:bodyPr/>
        <a:lstStyle/>
        <a:p>
          <a:endParaRPr lang="ru-RU"/>
        </a:p>
      </dgm:t>
    </dgm:pt>
    <dgm:pt modelId="{D47A30BF-B19D-4E0A-A20E-5AC31A85247C}">
      <dgm:prSet phldrT="[Текст]" custT="1"/>
      <dgm:spPr>
        <a:ln w="15875"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Муниципальные программы</a:t>
          </a:r>
        </a:p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39 708,9 тыс.руб.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1D9B5F-A0AB-4557-8019-852A15813AE6}" type="parTrans" cxnId="{5A9D3E6F-0EBE-41E7-8F55-E35037196CC9}">
      <dgm:prSet/>
      <dgm:spPr>
        <a:ln w="25400"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100DFB80-BA8B-461B-AE18-665B02D4AD3C}" type="sibTrans" cxnId="{5A9D3E6F-0EBE-41E7-8F55-E35037196CC9}">
      <dgm:prSet/>
      <dgm:spPr/>
      <dgm:t>
        <a:bodyPr/>
        <a:lstStyle/>
        <a:p>
          <a:endParaRPr lang="ru-RU"/>
        </a:p>
      </dgm:t>
    </dgm:pt>
    <dgm:pt modelId="{ED4FFFE8-4920-4913-BE05-BB1A65337CAB}">
      <dgm:prSet phldrT="[Текст]" custT="1"/>
      <dgm:spPr>
        <a:ln w="15875"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Непрограммные расходы</a:t>
          </a:r>
        </a:p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10 484,7 тыс. руб</a:t>
          </a:r>
          <a:r>
            <a:rPr lang="ru-RU" sz="1800" dirty="0" smtClean="0"/>
            <a:t>.</a:t>
          </a:r>
          <a:endParaRPr lang="ru-RU" sz="1800" dirty="0"/>
        </a:p>
      </dgm:t>
    </dgm:pt>
    <dgm:pt modelId="{5F47BF12-707C-464B-9FE4-F29B908D47E2}" type="parTrans" cxnId="{827EE72F-D728-47CE-8583-58518E66CDE2}">
      <dgm:prSet/>
      <dgm:spPr>
        <a:ln w="25400"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449B85E0-97CF-4D5F-BB54-E81903F0E15A}" type="sibTrans" cxnId="{827EE72F-D728-47CE-8583-58518E66CDE2}">
      <dgm:prSet/>
      <dgm:spPr/>
      <dgm:t>
        <a:bodyPr/>
        <a:lstStyle/>
        <a:p>
          <a:endParaRPr lang="ru-RU"/>
        </a:p>
      </dgm:t>
    </dgm:pt>
    <dgm:pt modelId="{812A9EAE-875F-4620-80CE-67A188F37F2B}">
      <dgm:prSet custT="1"/>
      <dgm:spPr>
        <a:ln w="15875"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БЮДЖЕТ</a:t>
          </a:r>
          <a:endParaRPr lang="ru-RU" sz="3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E601F1-ECA9-4EBC-8848-B97D7A6458BA}" type="parTrans" cxnId="{0DCEBE58-21F7-4287-B211-98856EF9DC8B}">
      <dgm:prSet/>
      <dgm:spPr/>
      <dgm:t>
        <a:bodyPr/>
        <a:lstStyle/>
        <a:p>
          <a:endParaRPr lang="ru-RU"/>
        </a:p>
      </dgm:t>
    </dgm:pt>
    <dgm:pt modelId="{F707C0C7-8E7F-466E-9BF9-5716A42EF9F2}" type="sibTrans" cxnId="{0DCEBE58-21F7-4287-B211-98856EF9DC8B}">
      <dgm:prSet/>
      <dgm:spPr/>
      <dgm:t>
        <a:bodyPr/>
        <a:lstStyle/>
        <a:p>
          <a:endParaRPr lang="ru-RU"/>
        </a:p>
      </dgm:t>
    </dgm:pt>
    <dgm:pt modelId="{F9B2BEA6-47E1-4184-AF3B-3C158C45980B}" type="pres">
      <dgm:prSet presAssocID="{0886C3B0-9CCA-43F9-86EB-852DFB2DF55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1238F7A-BA11-4C04-84A8-94DEA407CD16}" type="pres">
      <dgm:prSet presAssocID="{812A9EAE-875F-4620-80CE-67A188F37F2B}" presName="hierRoot1" presStyleCnt="0"/>
      <dgm:spPr/>
    </dgm:pt>
    <dgm:pt modelId="{99137198-79E7-411F-A15E-604FF1AF58A6}" type="pres">
      <dgm:prSet presAssocID="{812A9EAE-875F-4620-80CE-67A188F37F2B}" presName="composite" presStyleCnt="0"/>
      <dgm:spPr/>
    </dgm:pt>
    <dgm:pt modelId="{1704455A-8BFA-45E7-90AF-B09B5FF69F45}" type="pres">
      <dgm:prSet presAssocID="{812A9EAE-875F-4620-80CE-67A188F37F2B}" presName="background" presStyleLbl="node0" presStyleIdx="0" presStyleCnt="1"/>
      <dgm:spPr/>
    </dgm:pt>
    <dgm:pt modelId="{1C37D2A5-9F5B-41B6-BC9D-D9247A7E932B}" type="pres">
      <dgm:prSet presAssocID="{812A9EAE-875F-4620-80CE-67A188F37F2B}" presName="text" presStyleLbl="fgAcc0" presStyleIdx="0" presStyleCnt="1" custScaleX="166455" custScaleY="679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BDDD67-A2FB-4B05-B008-CA37165EE4D9}" type="pres">
      <dgm:prSet presAssocID="{812A9EAE-875F-4620-80CE-67A188F37F2B}" presName="hierChild2" presStyleCnt="0"/>
      <dgm:spPr/>
    </dgm:pt>
    <dgm:pt modelId="{28868795-F0A3-4140-B888-C84F92FDF567}" type="pres">
      <dgm:prSet presAssocID="{DD68FCD7-ECE2-4EA0-BE2E-B7CC2B62F8F2}" presName="Name10" presStyleLbl="parChTrans1D2" presStyleIdx="0" presStyleCnt="1"/>
      <dgm:spPr/>
      <dgm:t>
        <a:bodyPr/>
        <a:lstStyle/>
        <a:p>
          <a:endParaRPr lang="ru-RU"/>
        </a:p>
      </dgm:t>
    </dgm:pt>
    <dgm:pt modelId="{EA8171B9-553D-49C4-AE41-0238FF37CA0F}" type="pres">
      <dgm:prSet presAssocID="{B8E78AB3-BE69-4EC8-8341-BC6529873F33}" presName="hierRoot2" presStyleCnt="0"/>
      <dgm:spPr/>
    </dgm:pt>
    <dgm:pt modelId="{71C13669-7416-47FD-83DF-0A6AFB09D308}" type="pres">
      <dgm:prSet presAssocID="{B8E78AB3-BE69-4EC8-8341-BC6529873F33}" presName="composite2" presStyleCnt="0"/>
      <dgm:spPr/>
    </dgm:pt>
    <dgm:pt modelId="{DBEA3A3B-57C8-4728-A019-DE75A33EE92B}" type="pres">
      <dgm:prSet presAssocID="{B8E78AB3-BE69-4EC8-8341-BC6529873F33}" presName="background2" presStyleLbl="node2" presStyleIdx="0" presStyleCnt="1"/>
      <dgm:spPr/>
    </dgm:pt>
    <dgm:pt modelId="{C063C4EB-8AD5-48EC-B4CD-4BEDB39CEC9B}" type="pres">
      <dgm:prSet presAssocID="{B8E78AB3-BE69-4EC8-8341-BC6529873F33}" presName="text2" presStyleLbl="fgAcc2" presStyleIdx="0" presStyleCnt="1" custScaleX="185617" custScaleY="47827" custLinFactNeighborX="252" custLinFactNeighborY="-101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FBECAD-06A0-44C6-BF26-A748B088E770}" type="pres">
      <dgm:prSet presAssocID="{B8E78AB3-BE69-4EC8-8341-BC6529873F33}" presName="hierChild3" presStyleCnt="0"/>
      <dgm:spPr/>
    </dgm:pt>
    <dgm:pt modelId="{C4F28687-A6CE-4456-BE9B-8B68BBDFB2BE}" type="pres">
      <dgm:prSet presAssocID="{CC1D9B5F-A0AB-4557-8019-852A15813AE6}" presName="Name17" presStyleLbl="parChTrans1D3" presStyleIdx="0" presStyleCnt="2"/>
      <dgm:spPr/>
      <dgm:t>
        <a:bodyPr/>
        <a:lstStyle/>
        <a:p>
          <a:endParaRPr lang="ru-RU"/>
        </a:p>
      </dgm:t>
    </dgm:pt>
    <dgm:pt modelId="{CEF62BE1-E30B-4C6D-8DE2-F1AF667F1BF3}" type="pres">
      <dgm:prSet presAssocID="{D47A30BF-B19D-4E0A-A20E-5AC31A85247C}" presName="hierRoot3" presStyleCnt="0"/>
      <dgm:spPr/>
    </dgm:pt>
    <dgm:pt modelId="{4226EA63-71B4-431A-A297-5517CF7CDECE}" type="pres">
      <dgm:prSet presAssocID="{D47A30BF-B19D-4E0A-A20E-5AC31A85247C}" presName="composite3" presStyleCnt="0"/>
      <dgm:spPr/>
    </dgm:pt>
    <dgm:pt modelId="{7E0CBDC3-A02A-42D8-86F0-FBC00FC13E1C}" type="pres">
      <dgm:prSet presAssocID="{D47A30BF-B19D-4E0A-A20E-5AC31A85247C}" presName="background3" presStyleLbl="node3" presStyleIdx="0" presStyleCnt="2"/>
      <dgm:spPr/>
    </dgm:pt>
    <dgm:pt modelId="{40F13984-2238-4071-A18D-12B217D75162}" type="pres">
      <dgm:prSet presAssocID="{D47A30BF-B19D-4E0A-A20E-5AC31A85247C}" presName="text3" presStyleLbl="fgAcc3" presStyleIdx="0" presStyleCnt="2" custScaleX="166580" custScaleY="43594" custLinFactNeighborX="-8823" custLinFactNeighborY="-41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8B244F-B978-43A2-AD5E-13532C37B47D}" type="pres">
      <dgm:prSet presAssocID="{D47A30BF-B19D-4E0A-A20E-5AC31A85247C}" presName="hierChild4" presStyleCnt="0"/>
      <dgm:spPr/>
    </dgm:pt>
    <dgm:pt modelId="{51F9A3D2-7AC1-45AC-9A67-4A317696D02D}" type="pres">
      <dgm:prSet presAssocID="{5F47BF12-707C-464B-9FE4-F29B908D47E2}" presName="Name17" presStyleLbl="parChTrans1D3" presStyleIdx="1" presStyleCnt="2"/>
      <dgm:spPr/>
      <dgm:t>
        <a:bodyPr/>
        <a:lstStyle/>
        <a:p>
          <a:endParaRPr lang="ru-RU"/>
        </a:p>
      </dgm:t>
    </dgm:pt>
    <dgm:pt modelId="{EF8F2A43-D49B-4268-BAD9-BF63BE29EE20}" type="pres">
      <dgm:prSet presAssocID="{ED4FFFE8-4920-4913-BE05-BB1A65337CAB}" presName="hierRoot3" presStyleCnt="0"/>
      <dgm:spPr/>
    </dgm:pt>
    <dgm:pt modelId="{8E0352BC-5919-4F00-9D26-2BA64164079B}" type="pres">
      <dgm:prSet presAssocID="{ED4FFFE8-4920-4913-BE05-BB1A65337CAB}" presName="composite3" presStyleCnt="0"/>
      <dgm:spPr/>
    </dgm:pt>
    <dgm:pt modelId="{B7403D9B-E638-42BF-B55E-02C0F3A9ACCA}" type="pres">
      <dgm:prSet presAssocID="{ED4FFFE8-4920-4913-BE05-BB1A65337CAB}" presName="background3" presStyleLbl="node3" presStyleIdx="1" presStyleCnt="2"/>
      <dgm:spPr/>
    </dgm:pt>
    <dgm:pt modelId="{D780496B-ECE0-40EE-8935-6214393EB13A}" type="pres">
      <dgm:prSet presAssocID="{ED4FFFE8-4920-4913-BE05-BB1A65337CAB}" presName="text3" presStyleLbl="fgAcc3" presStyleIdx="1" presStyleCnt="2" custScaleX="183140" custScaleY="42480" custLinFactNeighborX="296" custLinFactNeighborY="-42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26AA80-10DF-4684-807A-15868F463865}" type="pres">
      <dgm:prSet presAssocID="{ED4FFFE8-4920-4913-BE05-BB1A65337CAB}" presName="hierChild4" presStyleCnt="0"/>
      <dgm:spPr/>
    </dgm:pt>
  </dgm:ptLst>
  <dgm:cxnLst>
    <dgm:cxn modelId="{77534D5B-8F7C-4604-B2D9-48BCED9BD7F5}" type="presOf" srcId="{CC1D9B5F-A0AB-4557-8019-852A15813AE6}" destId="{C4F28687-A6CE-4456-BE9B-8B68BBDFB2BE}" srcOrd="0" destOrd="0" presId="urn:microsoft.com/office/officeart/2005/8/layout/hierarchy1"/>
    <dgm:cxn modelId="{2A4A9C3A-40EB-48E6-B71E-797E6BB36A4E}" srcId="{812A9EAE-875F-4620-80CE-67A188F37F2B}" destId="{B8E78AB3-BE69-4EC8-8341-BC6529873F33}" srcOrd="0" destOrd="0" parTransId="{DD68FCD7-ECE2-4EA0-BE2E-B7CC2B62F8F2}" sibTransId="{9D17E3F1-102C-45B8-AEA5-599A6C2D70C5}"/>
    <dgm:cxn modelId="{49F186F0-C5C7-411A-A990-8FC8FD0BE437}" type="presOf" srcId="{ED4FFFE8-4920-4913-BE05-BB1A65337CAB}" destId="{D780496B-ECE0-40EE-8935-6214393EB13A}" srcOrd="0" destOrd="0" presId="urn:microsoft.com/office/officeart/2005/8/layout/hierarchy1"/>
    <dgm:cxn modelId="{BF7A446E-6D43-4B70-BAF7-29283B9C802D}" type="presOf" srcId="{5F47BF12-707C-464B-9FE4-F29B908D47E2}" destId="{51F9A3D2-7AC1-45AC-9A67-4A317696D02D}" srcOrd="0" destOrd="0" presId="urn:microsoft.com/office/officeart/2005/8/layout/hierarchy1"/>
    <dgm:cxn modelId="{A6F9EB2A-B460-4805-A56B-117AAABE276F}" type="presOf" srcId="{DD68FCD7-ECE2-4EA0-BE2E-B7CC2B62F8F2}" destId="{28868795-F0A3-4140-B888-C84F92FDF567}" srcOrd="0" destOrd="0" presId="urn:microsoft.com/office/officeart/2005/8/layout/hierarchy1"/>
    <dgm:cxn modelId="{44C4251D-CE5A-43AA-BB02-987E09DDA5E8}" type="presOf" srcId="{B8E78AB3-BE69-4EC8-8341-BC6529873F33}" destId="{C063C4EB-8AD5-48EC-B4CD-4BEDB39CEC9B}" srcOrd="0" destOrd="0" presId="urn:microsoft.com/office/officeart/2005/8/layout/hierarchy1"/>
    <dgm:cxn modelId="{5A9D3E6F-0EBE-41E7-8F55-E35037196CC9}" srcId="{B8E78AB3-BE69-4EC8-8341-BC6529873F33}" destId="{D47A30BF-B19D-4E0A-A20E-5AC31A85247C}" srcOrd="0" destOrd="0" parTransId="{CC1D9B5F-A0AB-4557-8019-852A15813AE6}" sibTransId="{100DFB80-BA8B-461B-AE18-665B02D4AD3C}"/>
    <dgm:cxn modelId="{3307E0A6-349B-49A6-BEF1-B0FCE428031F}" type="presOf" srcId="{D47A30BF-B19D-4E0A-A20E-5AC31A85247C}" destId="{40F13984-2238-4071-A18D-12B217D75162}" srcOrd="0" destOrd="0" presId="urn:microsoft.com/office/officeart/2005/8/layout/hierarchy1"/>
    <dgm:cxn modelId="{76FC8F7C-71E7-44D5-BE11-F7FB9E8F6B27}" type="presOf" srcId="{0886C3B0-9CCA-43F9-86EB-852DFB2DF55E}" destId="{F9B2BEA6-47E1-4184-AF3B-3C158C45980B}" srcOrd="0" destOrd="0" presId="urn:microsoft.com/office/officeart/2005/8/layout/hierarchy1"/>
    <dgm:cxn modelId="{39C3C087-F9E4-4F63-99B8-DBCD7F24448E}" type="presOf" srcId="{812A9EAE-875F-4620-80CE-67A188F37F2B}" destId="{1C37D2A5-9F5B-41B6-BC9D-D9247A7E932B}" srcOrd="0" destOrd="0" presId="urn:microsoft.com/office/officeart/2005/8/layout/hierarchy1"/>
    <dgm:cxn modelId="{827EE72F-D728-47CE-8583-58518E66CDE2}" srcId="{B8E78AB3-BE69-4EC8-8341-BC6529873F33}" destId="{ED4FFFE8-4920-4913-BE05-BB1A65337CAB}" srcOrd="1" destOrd="0" parTransId="{5F47BF12-707C-464B-9FE4-F29B908D47E2}" sibTransId="{449B85E0-97CF-4D5F-BB54-E81903F0E15A}"/>
    <dgm:cxn modelId="{0DCEBE58-21F7-4287-B211-98856EF9DC8B}" srcId="{0886C3B0-9CCA-43F9-86EB-852DFB2DF55E}" destId="{812A9EAE-875F-4620-80CE-67A188F37F2B}" srcOrd="0" destOrd="0" parTransId="{29E601F1-ECA9-4EBC-8848-B97D7A6458BA}" sibTransId="{F707C0C7-8E7F-466E-9BF9-5716A42EF9F2}"/>
    <dgm:cxn modelId="{B71F6553-9F31-4FBE-B47F-212F4F64E745}" type="presParOf" srcId="{F9B2BEA6-47E1-4184-AF3B-3C158C45980B}" destId="{81238F7A-BA11-4C04-84A8-94DEA407CD16}" srcOrd="0" destOrd="0" presId="urn:microsoft.com/office/officeart/2005/8/layout/hierarchy1"/>
    <dgm:cxn modelId="{6F497C0C-71A2-4221-ADED-84026D4B24A0}" type="presParOf" srcId="{81238F7A-BA11-4C04-84A8-94DEA407CD16}" destId="{99137198-79E7-411F-A15E-604FF1AF58A6}" srcOrd="0" destOrd="0" presId="urn:microsoft.com/office/officeart/2005/8/layout/hierarchy1"/>
    <dgm:cxn modelId="{AAEB381F-9295-40C2-8860-33B6B60FCCF8}" type="presParOf" srcId="{99137198-79E7-411F-A15E-604FF1AF58A6}" destId="{1704455A-8BFA-45E7-90AF-B09B5FF69F45}" srcOrd="0" destOrd="0" presId="urn:microsoft.com/office/officeart/2005/8/layout/hierarchy1"/>
    <dgm:cxn modelId="{3B1F07E7-D8CF-41B8-8B38-4A1584DC9CB7}" type="presParOf" srcId="{99137198-79E7-411F-A15E-604FF1AF58A6}" destId="{1C37D2A5-9F5B-41B6-BC9D-D9247A7E932B}" srcOrd="1" destOrd="0" presId="urn:microsoft.com/office/officeart/2005/8/layout/hierarchy1"/>
    <dgm:cxn modelId="{C7E7019E-BDBA-4FB0-A31F-02D4B521E53D}" type="presParOf" srcId="{81238F7A-BA11-4C04-84A8-94DEA407CD16}" destId="{6ABDDD67-A2FB-4B05-B008-CA37165EE4D9}" srcOrd="1" destOrd="0" presId="urn:microsoft.com/office/officeart/2005/8/layout/hierarchy1"/>
    <dgm:cxn modelId="{ABB1E504-53B5-41F6-AA73-25E946CFD749}" type="presParOf" srcId="{6ABDDD67-A2FB-4B05-B008-CA37165EE4D9}" destId="{28868795-F0A3-4140-B888-C84F92FDF567}" srcOrd="0" destOrd="0" presId="urn:microsoft.com/office/officeart/2005/8/layout/hierarchy1"/>
    <dgm:cxn modelId="{67B8E890-AF8F-4234-9CC4-F2CFB4D3DAAA}" type="presParOf" srcId="{6ABDDD67-A2FB-4B05-B008-CA37165EE4D9}" destId="{EA8171B9-553D-49C4-AE41-0238FF37CA0F}" srcOrd="1" destOrd="0" presId="urn:microsoft.com/office/officeart/2005/8/layout/hierarchy1"/>
    <dgm:cxn modelId="{A75F4C14-C14E-4373-BD9D-ED11A71AB091}" type="presParOf" srcId="{EA8171B9-553D-49C4-AE41-0238FF37CA0F}" destId="{71C13669-7416-47FD-83DF-0A6AFB09D308}" srcOrd="0" destOrd="0" presId="urn:microsoft.com/office/officeart/2005/8/layout/hierarchy1"/>
    <dgm:cxn modelId="{CE0F7CC9-F41E-4FF7-964D-AA5D7D498ACA}" type="presParOf" srcId="{71C13669-7416-47FD-83DF-0A6AFB09D308}" destId="{DBEA3A3B-57C8-4728-A019-DE75A33EE92B}" srcOrd="0" destOrd="0" presId="urn:microsoft.com/office/officeart/2005/8/layout/hierarchy1"/>
    <dgm:cxn modelId="{C1F3A35F-F5E3-46BE-AC0D-F95192134731}" type="presParOf" srcId="{71C13669-7416-47FD-83DF-0A6AFB09D308}" destId="{C063C4EB-8AD5-48EC-B4CD-4BEDB39CEC9B}" srcOrd="1" destOrd="0" presId="urn:microsoft.com/office/officeart/2005/8/layout/hierarchy1"/>
    <dgm:cxn modelId="{5F1E15CC-3777-494B-9009-08AB7A562CC7}" type="presParOf" srcId="{EA8171B9-553D-49C4-AE41-0238FF37CA0F}" destId="{81FBECAD-06A0-44C6-BF26-A748B088E770}" srcOrd="1" destOrd="0" presId="urn:microsoft.com/office/officeart/2005/8/layout/hierarchy1"/>
    <dgm:cxn modelId="{52F08F22-C25E-4D53-9AB3-DD4E832AC693}" type="presParOf" srcId="{81FBECAD-06A0-44C6-BF26-A748B088E770}" destId="{C4F28687-A6CE-4456-BE9B-8B68BBDFB2BE}" srcOrd="0" destOrd="0" presId="urn:microsoft.com/office/officeart/2005/8/layout/hierarchy1"/>
    <dgm:cxn modelId="{7458F61D-2666-46B6-83D2-5186625BAA4D}" type="presParOf" srcId="{81FBECAD-06A0-44C6-BF26-A748B088E770}" destId="{CEF62BE1-E30B-4C6D-8DE2-F1AF667F1BF3}" srcOrd="1" destOrd="0" presId="urn:microsoft.com/office/officeart/2005/8/layout/hierarchy1"/>
    <dgm:cxn modelId="{93E4747F-589A-43B2-9E49-19EF4FED9B76}" type="presParOf" srcId="{CEF62BE1-E30B-4C6D-8DE2-F1AF667F1BF3}" destId="{4226EA63-71B4-431A-A297-5517CF7CDECE}" srcOrd="0" destOrd="0" presId="urn:microsoft.com/office/officeart/2005/8/layout/hierarchy1"/>
    <dgm:cxn modelId="{52F1A65D-5A7E-4AE1-8EEF-1B1B66D96A37}" type="presParOf" srcId="{4226EA63-71B4-431A-A297-5517CF7CDECE}" destId="{7E0CBDC3-A02A-42D8-86F0-FBC00FC13E1C}" srcOrd="0" destOrd="0" presId="urn:microsoft.com/office/officeart/2005/8/layout/hierarchy1"/>
    <dgm:cxn modelId="{2D6B883B-CF46-4C3E-910B-FC2F87B13D24}" type="presParOf" srcId="{4226EA63-71B4-431A-A297-5517CF7CDECE}" destId="{40F13984-2238-4071-A18D-12B217D75162}" srcOrd="1" destOrd="0" presId="urn:microsoft.com/office/officeart/2005/8/layout/hierarchy1"/>
    <dgm:cxn modelId="{5EFE3316-89C7-41E8-85BC-D5717FA69927}" type="presParOf" srcId="{CEF62BE1-E30B-4C6D-8DE2-F1AF667F1BF3}" destId="{338B244F-B978-43A2-AD5E-13532C37B47D}" srcOrd="1" destOrd="0" presId="urn:microsoft.com/office/officeart/2005/8/layout/hierarchy1"/>
    <dgm:cxn modelId="{079C4691-339E-4931-9A97-1E0C8A0A3F98}" type="presParOf" srcId="{81FBECAD-06A0-44C6-BF26-A748B088E770}" destId="{51F9A3D2-7AC1-45AC-9A67-4A317696D02D}" srcOrd="2" destOrd="0" presId="urn:microsoft.com/office/officeart/2005/8/layout/hierarchy1"/>
    <dgm:cxn modelId="{E9FBB6A6-D7D6-4143-BE39-3CB61E19A514}" type="presParOf" srcId="{81FBECAD-06A0-44C6-BF26-A748B088E770}" destId="{EF8F2A43-D49B-4268-BAD9-BF63BE29EE20}" srcOrd="3" destOrd="0" presId="urn:microsoft.com/office/officeart/2005/8/layout/hierarchy1"/>
    <dgm:cxn modelId="{2650BF2F-A724-4B4B-A8C2-8F6AB53BAD91}" type="presParOf" srcId="{EF8F2A43-D49B-4268-BAD9-BF63BE29EE20}" destId="{8E0352BC-5919-4F00-9D26-2BA64164079B}" srcOrd="0" destOrd="0" presId="urn:microsoft.com/office/officeart/2005/8/layout/hierarchy1"/>
    <dgm:cxn modelId="{EE07781D-288A-4771-8000-662C52A129D1}" type="presParOf" srcId="{8E0352BC-5919-4F00-9D26-2BA64164079B}" destId="{B7403D9B-E638-42BF-B55E-02C0F3A9ACCA}" srcOrd="0" destOrd="0" presId="urn:microsoft.com/office/officeart/2005/8/layout/hierarchy1"/>
    <dgm:cxn modelId="{1A1D8ECA-49E6-403D-A2D1-4FAFF66F0E1B}" type="presParOf" srcId="{8E0352BC-5919-4F00-9D26-2BA64164079B}" destId="{D780496B-ECE0-40EE-8935-6214393EB13A}" srcOrd="1" destOrd="0" presId="urn:microsoft.com/office/officeart/2005/8/layout/hierarchy1"/>
    <dgm:cxn modelId="{5BAAF538-B6AC-4393-9609-A3A53B71D568}" type="presParOf" srcId="{EF8F2A43-D49B-4268-BAD9-BF63BE29EE20}" destId="{3926AA80-10DF-4684-807A-15868F46386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B32359-5C3E-41FF-A2E1-09F4372ED90A}">
      <dsp:nvSpPr>
        <dsp:cNvPr id="0" name=""/>
        <dsp:cNvSpPr/>
      </dsp:nvSpPr>
      <dsp:spPr>
        <a:xfrm>
          <a:off x="184622" y="3011"/>
          <a:ext cx="2984870" cy="1492435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glow rad="101600">
            <a:schemeClr val="accent1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НАЛОГОВЫЕ ДОХОДЫ</a:t>
          </a:r>
          <a:endParaRPr lang="ru-RU" sz="21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8334" y="46723"/>
        <a:ext cx="2897446" cy="1405011"/>
      </dsp:txXfrm>
    </dsp:sp>
    <dsp:sp modelId="{6AAF2489-017E-4FC8-AB85-72499A43E471}">
      <dsp:nvSpPr>
        <dsp:cNvPr id="0" name=""/>
        <dsp:cNvSpPr/>
      </dsp:nvSpPr>
      <dsp:spPr>
        <a:xfrm>
          <a:off x="483109" y="1495446"/>
          <a:ext cx="155141" cy="19241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4189"/>
              </a:lnTo>
              <a:lnTo>
                <a:pt x="155141" y="19241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F57CA8-E4C7-4FBE-B116-9D12CBACEEC9}">
      <dsp:nvSpPr>
        <dsp:cNvPr id="0" name=""/>
        <dsp:cNvSpPr/>
      </dsp:nvSpPr>
      <dsp:spPr>
        <a:xfrm>
          <a:off x="638251" y="2460887"/>
          <a:ext cx="2429159" cy="1917495"/>
        </a:xfrm>
        <a:prstGeom prst="roundRect">
          <a:avLst/>
        </a:prstGeom>
        <a:gradFill rotWithShape="0">
          <a:gsLst>
            <a:gs pos="7000">
              <a:schemeClr val="accent1">
                <a:tint val="66000"/>
                <a:satMod val="160000"/>
                <a:alpha val="9000"/>
                <a:lumMod val="97000"/>
              </a:schemeClr>
            </a:gs>
            <a:gs pos="50000">
              <a:schemeClr val="accent1">
                <a:tint val="44500"/>
                <a:satMod val="160000"/>
                <a:alpha val="6000"/>
              </a:schemeClr>
            </a:gs>
            <a:gs pos="100000">
              <a:schemeClr val="accent1">
                <a:tint val="23500"/>
                <a:satMod val="160000"/>
                <a:alpha val="74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lumMod val="75000"/>
            </a:schemeClr>
          </a:solidFill>
          <a:prstDash val="solid"/>
          <a:round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6000" tIns="36000" rIns="36000" bIns="3600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поступления в бюджет от уплаты налогов, установленных Налоговым кодексом Российской Федерации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31855" y="2554491"/>
        <a:ext cx="2241951" cy="1730287"/>
      </dsp:txXfrm>
    </dsp:sp>
    <dsp:sp modelId="{F54259D9-C572-42B6-9F99-D171F8618B4B}">
      <dsp:nvSpPr>
        <dsp:cNvPr id="0" name=""/>
        <dsp:cNvSpPr/>
      </dsp:nvSpPr>
      <dsp:spPr>
        <a:xfrm>
          <a:off x="3811448" y="50411"/>
          <a:ext cx="2984870" cy="1492435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glow rad="101600">
            <a:schemeClr val="accent1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Times New Roman" pitchFamily="18" charset="0"/>
              <a:cs typeface="Times New Roman" pitchFamily="18" charset="0"/>
            </a:rPr>
            <a:t>НЕНАЛОГОВЫЕ ДОХОДЫ</a:t>
          </a:r>
          <a:endParaRPr lang="ru-RU" sz="2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55160" y="94123"/>
        <a:ext cx="2897446" cy="1405011"/>
      </dsp:txXfrm>
    </dsp:sp>
    <dsp:sp modelId="{A9EDC6E6-CBD7-4ECA-9A18-357A546A284E}">
      <dsp:nvSpPr>
        <dsp:cNvPr id="0" name=""/>
        <dsp:cNvSpPr/>
      </dsp:nvSpPr>
      <dsp:spPr>
        <a:xfrm>
          <a:off x="4109936" y="1542846"/>
          <a:ext cx="369771" cy="20024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2415"/>
              </a:lnTo>
              <a:lnTo>
                <a:pt x="369771" y="20024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C34F42-BB87-472C-8418-D032FB71EB3C}">
      <dsp:nvSpPr>
        <dsp:cNvPr id="0" name=""/>
        <dsp:cNvSpPr/>
      </dsp:nvSpPr>
      <dsp:spPr>
        <a:xfrm>
          <a:off x="4479707" y="1846556"/>
          <a:ext cx="2136235" cy="3397409"/>
        </a:xfrm>
        <a:prstGeom prst="roundRect">
          <a:avLst>
            <a:gd name="adj" fmla="val 10000"/>
          </a:avLst>
        </a:prstGeom>
        <a:gradFill rotWithShape="0">
          <a:gsLst>
            <a:gs pos="7000">
              <a:schemeClr val="accent1">
                <a:tint val="66000"/>
                <a:satMod val="160000"/>
                <a:alpha val="9000"/>
              </a:schemeClr>
            </a:gs>
            <a:gs pos="50000">
              <a:schemeClr val="accent1">
                <a:tint val="44500"/>
                <a:satMod val="160000"/>
                <a:alpha val="6000"/>
              </a:schemeClr>
            </a:gs>
            <a:gs pos="100000">
              <a:schemeClr val="accent1">
                <a:tint val="23500"/>
                <a:satMod val="160000"/>
                <a:alpha val="74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lumMod val="75000"/>
            </a:schemeClr>
          </a:solidFill>
          <a:prstDash val="solid"/>
          <a:round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платежи от предоставления муниципалитетом в пользование имущества и природных ресурсов, от различного вида услуг, а также платежи в виде штрафов или иных санкций за нарушение законодательства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42275" y="1909124"/>
        <a:ext cx="2011099" cy="3272273"/>
      </dsp:txXfrm>
    </dsp:sp>
    <dsp:sp modelId="{EB6937D3-8632-44D8-B507-60D058FEDE4B}">
      <dsp:nvSpPr>
        <dsp:cNvPr id="0" name=""/>
        <dsp:cNvSpPr/>
      </dsp:nvSpPr>
      <dsp:spPr>
        <a:xfrm>
          <a:off x="7646798" y="3011"/>
          <a:ext cx="3573457" cy="1492435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glow rad="139700">
            <a:schemeClr val="accent1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Times New Roman" pitchFamily="18" charset="0"/>
              <a:cs typeface="Times New Roman" pitchFamily="18" charset="0"/>
            </a:rPr>
            <a:t>БЕЗВОЗМЕЗДНЫЕ ПОСТУПЛЕНИЯ</a:t>
          </a:r>
          <a:endParaRPr lang="ru-RU" sz="2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690510" y="46723"/>
        <a:ext cx="3486033" cy="1405011"/>
      </dsp:txXfrm>
    </dsp:sp>
    <dsp:sp modelId="{07625AD5-358A-4001-B13F-A9BFF5399ABD}">
      <dsp:nvSpPr>
        <dsp:cNvPr id="0" name=""/>
        <dsp:cNvSpPr/>
      </dsp:nvSpPr>
      <dsp:spPr>
        <a:xfrm>
          <a:off x="8004144" y="1495446"/>
          <a:ext cx="347292" cy="19424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2404"/>
              </a:lnTo>
              <a:lnTo>
                <a:pt x="347292" y="19424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780E7E-0F88-465C-826C-C0E9A9BC5821}">
      <dsp:nvSpPr>
        <dsp:cNvPr id="0" name=""/>
        <dsp:cNvSpPr/>
      </dsp:nvSpPr>
      <dsp:spPr>
        <a:xfrm>
          <a:off x="8351436" y="2099673"/>
          <a:ext cx="2165296" cy="2676354"/>
        </a:xfrm>
        <a:prstGeom prst="roundRect">
          <a:avLst>
            <a:gd name="adj" fmla="val 10000"/>
          </a:avLst>
        </a:prstGeom>
        <a:gradFill rotWithShape="0">
          <a:gsLst>
            <a:gs pos="7000">
              <a:schemeClr val="accent1">
                <a:tint val="66000"/>
                <a:satMod val="160000"/>
                <a:alpha val="9000"/>
              </a:schemeClr>
            </a:gs>
            <a:gs pos="50000">
              <a:schemeClr val="accent1">
                <a:tint val="44500"/>
                <a:satMod val="160000"/>
                <a:alpha val="6000"/>
              </a:schemeClr>
            </a:gs>
            <a:gs pos="100000">
              <a:schemeClr val="accent1">
                <a:tint val="23500"/>
                <a:satMod val="160000"/>
                <a:alpha val="74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lumMod val="75000"/>
            </a:schemeClr>
          </a:solidFill>
          <a:prstDash val="solid"/>
          <a:round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Финансовая помощь из бюджетов других уровней (межбюджетные трансферты), от физических и юридических лиц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414855" y="2163092"/>
        <a:ext cx="2038458" cy="25495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F9A3D2-7AC1-45AC-9A67-4A317696D02D}">
      <dsp:nvSpPr>
        <dsp:cNvPr id="0" name=""/>
        <dsp:cNvSpPr/>
      </dsp:nvSpPr>
      <dsp:spPr>
        <a:xfrm>
          <a:off x="5504275" y="2774528"/>
          <a:ext cx="2723662" cy="948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0981"/>
              </a:lnTo>
              <a:lnTo>
                <a:pt x="2723662" y="680981"/>
              </a:lnTo>
              <a:lnTo>
                <a:pt x="2723662" y="948138"/>
              </a:lnTo>
            </a:path>
          </a:pathLst>
        </a:custGeom>
        <a:noFill/>
        <a:ln w="254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F28687-A6CE-4456-BE9B-8B68BBDFB2BE}">
      <dsp:nvSpPr>
        <dsp:cNvPr id="0" name=""/>
        <dsp:cNvSpPr/>
      </dsp:nvSpPr>
      <dsp:spPr>
        <a:xfrm>
          <a:off x="2281388" y="2774528"/>
          <a:ext cx="3222886" cy="949420"/>
        </a:xfrm>
        <a:custGeom>
          <a:avLst/>
          <a:gdLst/>
          <a:ahLst/>
          <a:cxnLst/>
          <a:rect l="0" t="0" r="0" b="0"/>
          <a:pathLst>
            <a:path>
              <a:moveTo>
                <a:pt x="3222886" y="0"/>
              </a:moveTo>
              <a:lnTo>
                <a:pt x="3222886" y="682263"/>
              </a:lnTo>
              <a:lnTo>
                <a:pt x="0" y="682263"/>
              </a:lnTo>
              <a:lnTo>
                <a:pt x="0" y="949420"/>
              </a:lnTo>
            </a:path>
          </a:pathLst>
        </a:custGeom>
        <a:noFill/>
        <a:ln w="254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868795-F0A3-4140-B888-C84F92FDF567}">
      <dsp:nvSpPr>
        <dsp:cNvPr id="0" name=""/>
        <dsp:cNvSpPr/>
      </dsp:nvSpPr>
      <dsp:spPr>
        <a:xfrm>
          <a:off x="5451287" y="1246323"/>
          <a:ext cx="91440" cy="652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5216"/>
              </a:lnTo>
              <a:lnTo>
                <a:pt x="52987" y="385216"/>
              </a:lnTo>
              <a:lnTo>
                <a:pt x="52987" y="652373"/>
              </a:lnTo>
            </a:path>
          </a:pathLst>
        </a:custGeom>
        <a:noFill/>
        <a:ln w="254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04455A-8BFA-45E7-90AF-B09B5FF69F45}">
      <dsp:nvSpPr>
        <dsp:cNvPr id="0" name=""/>
        <dsp:cNvSpPr/>
      </dsp:nvSpPr>
      <dsp:spPr>
        <a:xfrm>
          <a:off x="3096845" y="1275"/>
          <a:ext cx="4800324" cy="12450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C37D2A5-9F5B-41B6-BC9D-D9247A7E932B}">
      <dsp:nvSpPr>
        <dsp:cNvPr id="0" name=""/>
        <dsp:cNvSpPr/>
      </dsp:nvSpPr>
      <dsp:spPr>
        <a:xfrm>
          <a:off x="3417273" y="305682"/>
          <a:ext cx="4800324" cy="1245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БЮДЖЕТ</a:t>
          </a:r>
          <a:endParaRPr lang="ru-RU" sz="3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53739" y="342148"/>
        <a:ext cx="4727392" cy="1172116"/>
      </dsp:txXfrm>
    </dsp:sp>
    <dsp:sp modelId="{DBEA3A3B-57C8-4728-A019-DE75A33EE92B}">
      <dsp:nvSpPr>
        <dsp:cNvPr id="0" name=""/>
        <dsp:cNvSpPr/>
      </dsp:nvSpPr>
      <dsp:spPr>
        <a:xfrm>
          <a:off x="2827810" y="1898697"/>
          <a:ext cx="5352929" cy="875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063C4EB-8AD5-48EC-B4CD-4BEDB39CEC9B}">
      <dsp:nvSpPr>
        <dsp:cNvPr id="0" name=""/>
        <dsp:cNvSpPr/>
      </dsp:nvSpPr>
      <dsp:spPr>
        <a:xfrm>
          <a:off x="3148238" y="2203104"/>
          <a:ext cx="5352929" cy="875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Программные и непрограммные расходы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73890" y="2228756"/>
        <a:ext cx="5301625" cy="824527"/>
      </dsp:txXfrm>
    </dsp:sp>
    <dsp:sp modelId="{7E0CBDC3-A02A-42D8-86F0-FBC00FC13E1C}">
      <dsp:nvSpPr>
        <dsp:cNvPr id="0" name=""/>
        <dsp:cNvSpPr/>
      </dsp:nvSpPr>
      <dsp:spPr>
        <a:xfrm>
          <a:off x="-120576" y="3723949"/>
          <a:ext cx="4803929" cy="798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0F13984-2238-4071-A18D-12B217D75162}">
      <dsp:nvSpPr>
        <dsp:cNvPr id="0" name=""/>
        <dsp:cNvSpPr/>
      </dsp:nvSpPr>
      <dsp:spPr>
        <a:xfrm>
          <a:off x="199852" y="4028356"/>
          <a:ext cx="4803929" cy="7983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Муниципальные программы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39 708,9 тыс.руб.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3234" y="4051738"/>
        <a:ext cx="4757165" cy="751550"/>
      </dsp:txXfrm>
    </dsp:sp>
    <dsp:sp modelId="{B7403D9B-E638-42BF-B55E-02C0F3A9ACCA}">
      <dsp:nvSpPr>
        <dsp:cNvPr id="0" name=""/>
        <dsp:cNvSpPr/>
      </dsp:nvSpPr>
      <dsp:spPr>
        <a:xfrm>
          <a:off x="5587189" y="3722667"/>
          <a:ext cx="5281496" cy="7779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780496B-ECE0-40EE-8935-6214393EB13A}">
      <dsp:nvSpPr>
        <dsp:cNvPr id="0" name=""/>
        <dsp:cNvSpPr/>
      </dsp:nvSpPr>
      <dsp:spPr>
        <a:xfrm>
          <a:off x="5907617" y="4027075"/>
          <a:ext cx="5281496" cy="7779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Непрограммные расходы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10 484,7 тыс. руб</a:t>
          </a:r>
          <a:r>
            <a:rPr lang="ru-RU" sz="1800" kern="1200" dirty="0" smtClean="0"/>
            <a:t>.</a:t>
          </a:r>
          <a:endParaRPr lang="ru-RU" sz="1800" kern="1200" dirty="0"/>
        </a:p>
      </dsp:txBody>
      <dsp:txXfrm>
        <a:off x="5930401" y="4049859"/>
        <a:ext cx="5235928" cy="7323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0.01263</cdr:x>
      <cdr:y>0.88321</cdr:y>
    </cdr:from>
    <cdr:to>
      <cdr:x>0.42655</cdr:x>
      <cdr:y>1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153953" y="4887694"/>
          <a:ext cx="5046574" cy="64633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36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Всего </a:t>
          </a:r>
          <a:r>
            <a:rPr lang="ru-RU" sz="36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36 187,6 тыс. руб.</a:t>
          </a:r>
          <a:endParaRPr lang="ru-RU" sz="3600" b="1" dirty="0">
            <a:solidFill>
              <a:schemeClr val="accent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7F674-F279-4FC6-BBC0-421B8FAEA2DD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2F8FE-41C3-4B59-8CB2-A3F6CBFC61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234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91B07-4209-4BBE-95D2-762EC5152C75}" type="datetimeFigureOut">
              <a:rPr lang="ru-RU" smtClean="0"/>
              <a:t>23.07.2021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17ED0-C32E-4914-BEE1-BA16E62C3F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627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E5494-43D6-4DA5-B293-05FA7DB64C6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161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E5494-43D6-4DA5-B293-05FA7DB64C6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588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E5494-43D6-4DA5-B293-05FA7DB64C6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848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E5494-43D6-4DA5-B293-05FA7DB64C6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685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E5494-43D6-4DA5-B293-05FA7DB64C6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399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E5494-43D6-4DA5-B293-05FA7DB64C6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803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E5494-43D6-4DA5-B293-05FA7DB64C6E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3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6D56-EA66-40C6-A99B-F632A2BDF899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114C-9BA9-4D7E-B227-C541D457F2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134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6D56-EA66-40C6-A99B-F632A2BDF899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114C-9BA9-4D7E-B227-C541D457F2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450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6D56-EA66-40C6-A99B-F632A2BDF899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114C-9BA9-4D7E-B227-C541D457F2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08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6D56-EA66-40C6-A99B-F632A2BDF899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114C-9BA9-4D7E-B227-C541D457F2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592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6D56-EA66-40C6-A99B-F632A2BDF899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114C-9BA9-4D7E-B227-C541D457F2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99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6D56-EA66-40C6-A99B-F632A2BDF899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114C-9BA9-4D7E-B227-C541D457F2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252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6D56-EA66-40C6-A99B-F632A2BDF899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114C-9BA9-4D7E-B227-C541D457F2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960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6D56-EA66-40C6-A99B-F632A2BDF899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114C-9BA9-4D7E-B227-C541D457F2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030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6D56-EA66-40C6-A99B-F632A2BDF899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114C-9BA9-4D7E-B227-C541D457F2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147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6D56-EA66-40C6-A99B-F632A2BDF899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114C-9BA9-4D7E-B227-C541D457F2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22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6D56-EA66-40C6-A99B-F632A2BDF899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114C-9BA9-4D7E-B227-C541D457F2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66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B6D56-EA66-40C6-A99B-F632A2BDF899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5114C-9BA9-4D7E-B227-C541D457F2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627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5025" y="233304"/>
            <a:ext cx="8321949" cy="166743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по Доможировскому сельскому поселению за 2020 год.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7692" y="1900738"/>
            <a:ext cx="5327075" cy="495144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50459" y="2076627"/>
            <a:ext cx="7391163" cy="4157529"/>
          </a:xfrm>
          <a:prstGeom prst="rect">
            <a:avLst/>
          </a:prstGeom>
          <a:ln w="60325" cap="rnd" cmpd="thickThin">
            <a:solidFill>
              <a:schemeClr val="accent1">
                <a:lumMod val="50000"/>
              </a:schemeClr>
            </a:solidFill>
            <a:prstDash val="solid"/>
            <a:round/>
          </a:ln>
          <a:effectLst>
            <a:outerShdw blurRad="50800" dist="190500" dir="2700000" algn="tl" rotWithShape="0">
              <a:schemeClr val="accent1">
                <a:lumMod val="75000"/>
                <a:alpha val="43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133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709970"/>
            <a:ext cx="3001146" cy="1736590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>
            <a:off x="609266" y="1360176"/>
            <a:ext cx="5334216" cy="1580363"/>
            <a:chOff x="161809" y="1052513"/>
            <a:chExt cx="4602697" cy="242768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61809" y="1052513"/>
              <a:ext cx="4602697" cy="2427688"/>
            </a:xfrm>
            <a:prstGeom prst="round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>
              <a:normAutofit lnSpcReduction="10000"/>
            </a:bodyPr>
            <a:lstStyle/>
            <a:p>
              <a:pPr algn="ctr"/>
              <a:endPara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endParaRPr>
            </a:p>
            <a:p>
              <a:pPr algn="ctr"/>
              <a:endParaRPr lang="ru-RU" sz="900" b="1" dirty="0">
                <a:solidFill>
                  <a:schemeClr val="accent1">
                    <a:lumMod val="50000"/>
                  </a:schemeClr>
                </a:solidFill>
                <a:latin typeface="+mj-lt"/>
              </a:endParaRPr>
            </a:p>
            <a:p>
              <a:pPr algn="ctr"/>
              <a:endParaRPr lang="en-US" sz="2000" b="1" dirty="0">
                <a:solidFill>
                  <a:schemeClr val="accent1">
                    <a:lumMod val="50000"/>
                  </a:schemeClr>
                </a:solidFill>
                <a:latin typeface="+mj-lt"/>
              </a:endParaRPr>
            </a:p>
            <a:p>
              <a:pPr algn="ctr"/>
              <a:r>
                <a:rPr lang="ru-RU" sz="2000" b="1" dirty="0" smtClean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Мероприятия по борьбе с борщевиком Сосновского</a:t>
              </a:r>
              <a:endPara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5" name="Блок-схема: ручное управление 4"/>
            <p:cNvSpPr/>
            <p:nvPr/>
          </p:nvSpPr>
          <p:spPr>
            <a:xfrm>
              <a:off x="631495" y="1052513"/>
              <a:ext cx="3663324" cy="651427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529 w 10000"/>
                <a:gd name="connsiteY3" fmla="*/ 9862 h 10000"/>
                <a:gd name="connsiteX4" fmla="*/ 0 w 10000"/>
                <a:gd name="connsiteY4" fmla="*/ 0 h 10000"/>
                <a:gd name="connsiteX0" fmla="*/ 0 w 10000"/>
                <a:gd name="connsiteY0" fmla="*/ 0 h 9862"/>
                <a:gd name="connsiteX1" fmla="*/ 10000 w 10000"/>
                <a:gd name="connsiteY1" fmla="*/ 0 h 9862"/>
                <a:gd name="connsiteX2" fmla="*/ 9471 w 10000"/>
                <a:gd name="connsiteY2" fmla="*/ 9723 h 9862"/>
                <a:gd name="connsiteX3" fmla="*/ 529 w 10000"/>
                <a:gd name="connsiteY3" fmla="*/ 9862 h 9862"/>
                <a:gd name="connsiteX4" fmla="*/ 0 w 10000"/>
                <a:gd name="connsiteY4" fmla="*/ 0 h 9862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9024 w 10000"/>
                <a:gd name="connsiteY2" fmla="*/ 9719 h 10000"/>
                <a:gd name="connsiteX3" fmla="*/ 529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9234 w 10000"/>
                <a:gd name="connsiteY2" fmla="*/ 9859 h 10000"/>
                <a:gd name="connsiteX3" fmla="*/ 529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9365 w 10000"/>
                <a:gd name="connsiteY2" fmla="*/ 9719 h 10000"/>
                <a:gd name="connsiteX3" fmla="*/ 529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cubicBezTo>
                    <a:pt x="9824" y="3286"/>
                    <a:pt x="9541" y="6433"/>
                    <a:pt x="9365" y="9719"/>
                  </a:cubicBezTo>
                  <a:lnTo>
                    <a:pt x="529" y="10000"/>
                  </a:lnTo>
                  <a:cubicBezTo>
                    <a:pt x="353" y="6667"/>
                    <a:pt x="176" y="3333"/>
                    <a:pt x="0" y="0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594383" y="3444264"/>
            <a:ext cx="65662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Муниципальная программа</a:t>
            </a:r>
          </a:p>
          <a:p>
            <a:r>
              <a:rPr lang="ru-RU" sz="2000" b="1" i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Муниципальная программа "Развитие автомобильных дорог Доможировского сельского поселения Лодейнопольского муниципального района Ленинградской области"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60651" y="3509641"/>
            <a:ext cx="30313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162,4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667" b="1" dirty="0" smtClean="0">
                <a:solidFill>
                  <a:schemeClr val="accent1">
                    <a:lumMod val="50000"/>
                  </a:schemeClr>
                </a:solidFill>
              </a:rPr>
              <a:t>тыс.руб</a:t>
            </a:r>
            <a:r>
              <a:rPr lang="ru-RU" sz="2667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(100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0%)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6096000" y="4946384"/>
            <a:ext cx="5334216" cy="1351277"/>
            <a:chOff x="161809" y="1052513"/>
            <a:chExt cx="4602697" cy="1965170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161809" y="1052514"/>
              <a:ext cx="4602697" cy="1965169"/>
            </a:xfrm>
            <a:prstGeom prst="round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>
              <a:normAutofit fontScale="92500" lnSpcReduction="20000"/>
            </a:bodyPr>
            <a:lstStyle/>
            <a:p>
              <a:pPr algn="ctr"/>
              <a:endPara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endParaRPr>
            </a:p>
            <a:p>
              <a:pPr algn="ctr"/>
              <a:endParaRPr lang="ru-RU" sz="900" b="1" dirty="0">
                <a:solidFill>
                  <a:schemeClr val="accent1">
                    <a:lumMod val="50000"/>
                  </a:schemeClr>
                </a:solidFill>
                <a:latin typeface="+mj-lt"/>
              </a:endParaRPr>
            </a:p>
            <a:p>
              <a:pPr algn="ctr"/>
              <a:endPara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endParaRPr>
            </a:p>
            <a:p>
              <a:pPr algn="ctr"/>
              <a:r>
                <a:rPr lang="ru-RU" sz="2000" b="1" dirty="0" smtClean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Ремонт дорог и поддержание существующих дорог общего назначения</a:t>
              </a:r>
              <a:endPara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5" name="Блок-схема: ручное управление 4"/>
            <p:cNvSpPr/>
            <p:nvPr/>
          </p:nvSpPr>
          <p:spPr>
            <a:xfrm>
              <a:off x="631495" y="1052513"/>
              <a:ext cx="3663324" cy="57415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529 w 10000"/>
                <a:gd name="connsiteY3" fmla="*/ 9862 h 10000"/>
                <a:gd name="connsiteX4" fmla="*/ 0 w 10000"/>
                <a:gd name="connsiteY4" fmla="*/ 0 h 10000"/>
                <a:gd name="connsiteX0" fmla="*/ 0 w 10000"/>
                <a:gd name="connsiteY0" fmla="*/ 0 h 9862"/>
                <a:gd name="connsiteX1" fmla="*/ 10000 w 10000"/>
                <a:gd name="connsiteY1" fmla="*/ 0 h 9862"/>
                <a:gd name="connsiteX2" fmla="*/ 9471 w 10000"/>
                <a:gd name="connsiteY2" fmla="*/ 9723 h 9862"/>
                <a:gd name="connsiteX3" fmla="*/ 529 w 10000"/>
                <a:gd name="connsiteY3" fmla="*/ 9862 h 9862"/>
                <a:gd name="connsiteX4" fmla="*/ 0 w 10000"/>
                <a:gd name="connsiteY4" fmla="*/ 0 h 9862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9024 w 10000"/>
                <a:gd name="connsiteY2" fmla="*/ 9719 h 10000"/>
                <a:gd name="connsiteX3" fmla="*/ 529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9234 w 10000"/>
                <a:gd name="connsiteY2" fmla="*/ 9859 h 10000"/>
                <a:gd name="connsiteX3" fmla="*/ 529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9365 w 10000"/>
                <a:gd name="connsiteY2" fmla="*/ 9719 h 10000"/>
                <a:gd name="connsiteX3" fmla="*/ 529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cubicBezTo>
                    <a:pt x="9824" y="3286"/>
                    <a:pt x="9541" y="6433"/>
                    <a:pt x="9365" y="9719"/>
                  </a:cubicBezTo>
                  <a:lnTo>
                    <a:pt x="529" y="10000"/>
                  </a:lnTo>
                  <a:cubicBezTo>
                    <a:pt x="353" y="6667"/>
                    <a:pt x="176" y="3333"/>
                    <a:pt x="0" y="0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37406" y="155446"/>
            <a:ext cx="60779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Муниципальная программа</a:t>
            </a:r>
          </a:p>
          <a:p>
            <a:r>
              <a:rPr lang="ru-RU" sz="2000" b="1" i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Борьба с борщевиком Сосновского на территории Доможировского сельского поселения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409346" y="63114"/>
            <a:ext cx="32193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145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6 </a:t>
            </a:r>
            <a:r>
              <a:rPr lang="ru-RU" sz="2667" b="1" dirty="0">
                <a:solidFill>
                  <a:schemeClr val="accent1">
                    <a:lumMod val="50000"/>
                  </a:schemeClr>
                </a:solidFill>
              </a:rPr>
              <a:t>тыс.руб.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(100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0%)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52878" y="1305044"/>
            <a:ext cx="4694069" cy="1965108"/>
          </a:xfrm>
          <a:prstGeom prst="rect">
            <a:avLst/>
          </a:prstGeom>
        </p:spPr>
      </p:pic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13E5FE43-CD68-C342-9095-2FE190F9DEAB}"/>
              </a:ext>
            </a:extLst>
          </p:cNvPr>
          <p:cNvSpPr/>
          <p:nvPr/>
        </p:nvSpPr>
        <p:spPr>
          <a:xfrm>
            <a:off x="0" y="6430713"/>
            <a:ext cx="12192000" cy="493962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</p:spTree>
    <p:extLst>
      <p:ext uri="{BB962C8B-B14F-4D97-AF65-F5344CB8AC3E}">
        <p14:creationId xmlns:p14="http://schemas.microsoft.com/office/powerpoint/2010/main" val="31416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38146" y="757297"/>
            <a:ext cx="3039454" cy="25073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8924" y="37105"/>
            <a:ext cx="67183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Муниципальная программа</a:t>
            </a:r>
          </a:p>
          <a:p>
            <a:r>
              <a:rPr lang="ru-RU" sz="2000" b="1" i="1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Развитие </a:t>
            </a:r>
            <a:r>
              <a:rPr lang="ru-RU" sz="2000" b="1" i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культуры в Доможировском сельском поселении Лодейнопольского муниципального района Ленинградской </a:t>
            </a:r>
            <a:r>
              <a:rPr lang="ru-RU" sz="2000" b="1" i="1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области</a:t>
            </a:r>
            <a:endParaRPr lang="ru-RU" sz="2000" b="1" i="1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24233" y="221770"/>
            <a:ext cx="32193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9 847,4 </a:t>
            </a:r>
            <a:r>
              <a:rPr lang="ru-RU" sz="2667" b="1" dirty="0">
                <a:solidFill>
                  <a:schemeClr val="accent1">
                    <a:lumMod val="50000"/>
                  </a:schemeClr>
                </a:solidFill>
              </a:rPr>
              <a:t>тыс.руб.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97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8%)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761784" y="1475240"/>
            <a:ext cx="5334216" cy="1613592"/>
            <a:chOff x="161809" y="1052513"/>
            <a:chExt cx="4602697" cy="1987274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161809" y="1052513"/>
              <a:ext cx="4602697" cy="1987274"/>
            </a:xfrm>
            <a:prstGeom prst="round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>
              <a:normAutofit fontScale="92500" lnSpcReduction="20000"/>
            </a:bodyPr>
            <a:lstStyle/>
            <a:p>
              <a:pPr algn="ctr"/>
              <a:endPara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endParaRPr>
            </a:p>
            <a:p>
              <a:pPr algn="ctr"/>
              <a:endParaRPr lang="ru-RU" sz="900" b="1" dirty="0">
                <a:solidFill>
                  <a:schemeClr val="accent1">
                    <a:lumMod val="50000"/>
                  </a:schemeClr>
                </a:solidFill>
                <a:latin typeface="+mj-lt"/>
              </a:endParaRPr>
            </a:p>
            <a:p>
              <a:pPr algn="ctr"/>
              <a:endPara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endParaRPr>
            </a:p>
            <a:p>
              <a:pPr marL="342891" indent="-342891">
                <a:buFont typeface="Arial" panose="020B0604020202020204" pitchFamily="34" charset="0"/>
                <a:buChar char="•"/>
              </a:pPr>
              <a:r>
                <a:rPr lang="ru-RU" sz="1700" b="1" dirty="0" smtClean="0">
                  <a:solidFill>
                    <a:schemeClr val="bg2">
                      <a:lumMod val="10000"/>
                    </a:schemeClr>
                  </a:solidFill>
                  <a:latin typeface="+mj-lt"/>
                </a:rPr>
                <a:t>Содержание </a:t>
              </a:r>
              <a:r>
                <a:rPr lang="ru-RU" sz="1700" b="1" dirty="0">
                  <a:solidFill>
                    <a:schemeClr val="bg2">
                      <a:lumMod val="10000"/>
                    </a:schemeClr>
                  </a:solidFill>
                  <a:latin typeface="+mj-lt"/>
                </a:rPr>
                <a:t>МКУ “Оятский культурно-спортивный центр”</a:t>
              </a:r>
              <a:endParaRPr lang="ru-RU" sz="1700" b="1" dirty="0" smtClean="0">
                <a:solidFill>
                  <a:schemeClr val="bg2">
                    <a:lumMod val="10000"/>
                  </a:schemeClr>
                </a:solidFill>
                <a:latin typeface="+mj-lt"/>
              </a:endParaRPr>
            </a:p>
            <a:p>
              <a:pPr marL="342891" indent="-342891">
                <a:buFont typeface="Arial" panose="020B0604020202020204" pitchFamily="34" charset="0"/>
                <a:buChar char="•"/>
              </a:pPr>
              <a:r>
                <a:rPr lang="ru-RU" sz="1700" b="1" dirty="0" smtClean="0">
                  <a:solidFill>
                    <a:schemeClr val="bg2">
                      <a:lumMod val="10000"/>
                    </a:schemeClr>
                  </a:solidFill>
                  <a:latin typeface="+mj-lt"/>
                </a:rPr>
                <a:t>Комплектование книжных фондов библиотек</a:t>
              </a:r>
            </a:p>
            <a:p>
              <a:pPr marL="342891" indent="-342891">
                <a:buFont typeface="Arial" panose="020B0604020202020204" pitchFamily="34" charset="0"/>
                <a:buChar char="•"/>
              </a:pPr>
              <a:r>
                <a:rPr lang="ru-RU" sz="1700" b="1" dirty="0" smtClean="0">
                  <a:solidFill>
                    <a:schemeClr val="bg2">
                      <a:lumMod val="10000"/>
                    </a:schemeClr>
                  </a:solidFill>
                  <a:latin typeface="+mj-lt"/>
                </a:rPr>
                <a:t>Расходы на проведение мероприятий</a:t>
              </a:r>
              <a:endParaRPr lang="ru-RU" sz="1700" b="1" dirty="0">
                <a:solidFill>
                  <a:schemeClr val="bg2">
                    <a:lumMod val="10000"/>
                  </a:schemeClr>
                </a:solidFill>
                <a:latin typeface="+mj-lt"/>
              </a:endParaRPr>
            </a:p>
          </p:txBody>
        </p:sp>
        <p:sp>
          <p:nvSpPr>
            <p:cNvPr id="12" name="Блок-схема: ручное управление 4"/>
            <p:cNvSpPr/>
            <p:nvPr/>
          </p:nvSpPr>
          <p:spPr>
            <a:xfrm>
              <a:off x="631495" y="1052513"/>
              <a:ext cx="3663324" cy="57415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529 w 10000"/>
                <a:gd name="connsiteY3" fmla="*/ 9862 h 10000"/>
                <a:gd name="connsiteX4" fmla="*/ 0 w 10000"/>
                <a:gd name="connsiteY4" fmla="*/ 0 h 10000"/>
                <a:gd name="connsiteX0" fmla="*/ 0 w 10000"/>
                <a:gd name="connsiteY0" fmla="*/ 0 h 9862"/>
                <a:gd name="connsiteX1" fmla="*/ 10000 w 10000"/>
                <a:gd name="connsiteY1" fmla="*/ 0 h 9862"/>
                <a:gd name="connsiteX2" fmla="*/ 9471 w 10000"/>
                <a:gd name="connsiteY2" fmla="*/ 9723 h 9862"/>
                <a:gd name="connsiteX3" fmla="*/ 529 w 10000"/>
                <a:gd name="connsiteY3" fmla="*/ 9862 h 9862"/>
                <a:gd name="connsiteX4" fmla="*/ 0 w 10000"/>
                <a:gd name="connsiteY4" fmla="*/ 0 h 9862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9024 w 10000"/>
                <a:gd name="connsiteY2" fmla="*/ 9719 h 10000"/>
                <a:gd name="connsiteX3" fmla="*/ 529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9234 w 10000"/>
                <a:gd name="connsiteY2" fmla="*/ 9859 h 10000"/>
                <a:gd name="connsiteX3" fmla="*/ 529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9365 w 10000"/>
                <a:gd name="connsiteY2" fmla="*/ 9719 h 10000"/>
                <a:gd name="connsiteX3" fmla="*/ 529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cubicBezTo>
                    <a:pt x="9824" y="3286"/>
                    <a:pt x="9541" y="6433"/>
                    <a:pt x="9365" y="9719"/>
                  </a:cubicBezTo>
                  <a:lnTo>
                    <a:pt x="529" y="10000"/>
                  </a:lnTo>
                  <a:cubicBezTo>
                    <a:pt x="353" y="6667"/>
                    <a:pt x="176" y="3333"/>
                    <a:pt x="0" y="0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096000" y="4918420"/>
            <a:ext cx="5334216" cy="1400242"/>
            <a:chOff x="161809" y="1052513"/>
            <a:chExt cx="4602697" cy="1965170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161809" y="1052514"/>
              <a:ext cx="4602697" cy="1965169"/>
            </a:xfrm>
            <a:prstGeom prst="round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>
              <a:normAutofit fontScale="92500" lnSpcReduction="20000"/>
            </a:bodyPr>
            <a:lstStyle/>
            <a:p>
              <a:pPr algn="ctr"/>
              <a:endPara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endParaRPr>
            </a:p>
            <a:p>
              <a:pPr algn="ctr"/>
              <a:endParaRPr lang="ru-RU" sz="900" b="1" dirty="0">
                <a:solidFill>
                  <a:schemeClr val="accent1">
                    <a:lumMod val="50000"/>
                  </a:schemeClr>
                </a:solidFill>
                <a:latin typeface="+mj-lt"/>
              </a:endParaRPr>
            </a:p>
            <a:p>
              <a:pPr algn="ctr"/>
              <a:endPara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endParaRPr>
            </a:p>
            <a:p>
              <a:pPr marL="342891" indent="-342891">
                <a:buFont typeface="Arial" panose="020B0604020202020204" pitchFamily="34" charset="0"/>
                <a:buChar char="•"/>
              </a:pPr>
              <a:r>
                <a:rPr lang="ru-RU" sz="1700" b="1" dirty="0" smtClean="0">
                  <a:solidFill>
                    <a:schemeClr val="bg2">
                      <a:lumMod val="10000"/>
                    </a:schemeClr>
                  </a:solidFill>
                  <a:latin typeface="+mj-lt"/>
                </a:rPr>
                <a:t>Взносы региональному оператору</a:t>
              </a:r>
            </a:p>
            <a:p>
              <a:pPr marL="342891" indent="-342891">
                <a:buFont typeface="Arial" panose="020B0604020202020204" pitchFamily="34" charset="0"/>
                <a:buChar char="•"/>
              </a:pPr>
              <a:r>
                <a:rPr lang="ru-RU" sz="1700" b="1" dirty="0" smtClean="0">
                  <a:solidFill>
                    <a:schemeClr val="bg2">
                      <a:lumMod val="10000"/>
                    </a:schemeClr>
                  </a:solidFill>
                  <a:latin typeface="+mj-lt"/>
                </a:rPr>
                <a:t>Обеспечение устойчивого сокращения непригодного для проживания жилищного фонда</a:t>
              </a:r>
            </a:p>
          </p:txBody>
        </p:sp>
        <p:sp>
          <p:nvSpPr>
            <p:cNvPr id="15" name="Блок-схема: ручное управление 4"/>
            <p:cNvSpPr/>
            <p:nvPr/>
          </p:nvSpPr>
          <p:spPr>
            <a:xfrm>
              <a:off x="631495" y="1052513"/>
              <a:ext cx="3663324" cy="57415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529 w 10000"/>
                <a:gd name="connsiteY3" fmla="*/ 9862 h 10000"/>
                <a:gd name="connsiteX4" fmla="*/ 0 w 10000"/>
                <a:gd name="connsiteY4" fmla="*/ 0 h 10000"/>
                <a:gd name="connsiteX0" fmla="*/ 0 w 10000"/>
                <a:gd name="connsiteY0" fmla="*/ 0 h 9862"/>
                <a:gd name="connsiteX1" fmla="*/ 10000 w 10000"/>
                <a:gd name="connsiteY1" fmla="*/ 0 h 9862"/>
                <a:gd name="connsiteX2" fmla="*/ 9471 w 10000"/>
                <a:gd name="connsiteY2" fmla="*/ 9723 h 9862"/>
                <a:gd name="connsiteX3" fmla="*/ 529 w 10000"/>
                <a:gd name="connsiteY3" fmla="*/ 9862 h 9862"/>
                <a:gd name="connsiteX4" fmla="*/ 0 w 10000"/>
                <a:gd name="connsiteY4" fmla="*/ 0 h 9862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9024 w 10000"/>
                <a:gd name="connsiteY2" fmla="*/ 9719 h 10000"/>
                <a:gd name="connsiteX3" fmla="*/ 529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9234 w 10000"/>
                <a:gd name="connsiteY2" fmla="*/ 9859 h 10000"/>
                <a:gd name="connsiteX3" fmla="*/ 529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9365 w 10000"/>
                <a:gd name="connsiteY2" fmla="*/ 9719 h 10000"/>
                <a:gd name="connsiteX3" fmla="*/ 529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cubicBezTo>
                    <a:pt x="9824" y="3286"/>
                    <a:pt x="9541" y="6433"/>
                    <a:pt x="9365" y="9719"/>
                  </a:cubicBezTo>
                  <a:lnTo>
                    <a:pt x="529" y="10000"/>
                  </a:lnTo>
                  <a:cubicBezTo>
                    <a:pt x="353" y="6667"/>
                    <a:pt x="176" y="3333"/>
                    <a:pt x="0" y="0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306118" y="3440541"/>
            <a:ext cx="72958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Муниципальная программа</a:t>
            </a:r>
          </a:p>
          <a:p>
            <a:r>
              <a:rPr lang="ru-RU" sz="2000" b="1" i="1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Обеспечение </a:t>
            </a:r>
            <a:r>
              <a:rPr lang="ru-RU" sz="2000" b="1" i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качественным жильём граждан на территории Доможировского сельского </a:t>
            </a:r>
            <a:r>
              <a:rPr lang="ru-RU" sz="2000" b="1" i="1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поселения</a:t>
            </a:r>
            <a:endParaRPr lang="ru-RU" sz="2000" b="1" i="1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13E5FE43-CD68-C342-9095-2FE190F9DEAB}"/>
              </a:ext>
            </a:extLst>
          </p:cNvPr>
          <p:cNvSpPr/>
          <p:nvPr/>
        </p:nvSpPr>
        <p:spPr>
          <a:xfrm>
            <a:off x="0" y="6430713"/>
            <a:ext cx="12192000" cy="493962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26" name="TextBox 25"/>
          <p:cNvSpPr txBox="1"/>
          <p:nvPr/>
        </p:nvSpPr>
        <p:spPr>
          <a:xfrm>
            <a:off x="8763107" y="3502095"/>
            <a:ext cx="32193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21 792,3 </a:t>
            </a:r>
            <a:r>
              <a:rPr lang="ru-RU" sz="2667" b="1" dirty="0">
                <a:solidFill>
                  <a:schemeClr val="accent1">
                    <a:lumMod val="50000"/>
                  </a:schemeClr>
                </a:solidFill>
              </a:rPr>
              <a:t>тыс.руб.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99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9%)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06118" y="4778916"/>
            <a:ext cx="2238998" cy="167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56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077229" y="160215"/>
            <a:ext cx="32193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2 631,6 </a:t>
            </a:r>
            <a:r>
              <a:rPr lang="ru-RU" sz="2667" b="1" dirty="0">
                <a:solidFill>
                  <a:schemeClr val="accent1">
                    <a:lumMod val="50000"/>
                  </a:schemeClr>
                </a:solidFill>
              </a:rPr>
              <a:t>тыс.руб.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(10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0,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%)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761784" y="1751457"/>
            <a:ext cx="5334216" cy="989971"/>
            <a:chOff x="161809" y="1052513"/>
            <a:chExt cx="4602697" cy="1996637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161809" y="1052513"/>
              <a:ext cx="4602697" cy="1996637"/>
            </a:xfrm>
            <a:prstGeom prst="round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>
              <a:normAutofit fontScale="77500" lnSpcReduction="20000"/>
            </a:bodyPr>
            <a:lstStyle/>
            <a:p>
              <a:pPr algn="ctr"/>
              <a:endPara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endParaRPr>
            </a:p>
            <a:p>
              <a:pPr algn="ctr"/>
              <a:endParaRPr lang="ru-RU" sz="900" b="1" dirty="0">
                <a:solidFill>
                  <a:schemeClr val="accent1">
                    <a:lumMod val="50000"/>
                  </a:schemeClr>
                </a:solidFill>
                <a:latin typeface="+mj-lt"/>
              </a:endParaRPr>
            </a:p>
            <a:p>
              <a:pPr algn="ctr"/>
              <a:endPara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endParaRPr>
            </a:p>
            <a:p>
              <a:pPr marL="342891" indent="-342891">
                <a:buFont typeface="Arial" panose="020B0604020202020204" pitchFamily="34" charset="0"/>
                <a:buChar char="•"/>
              </a:pPr>
              <a:r>
                <a:rPr lang="ru-RU" sz="1700" b="1" dirty="0" smtClean="0">
                  <a:solidFill>
                    <a:schemeClr val="bg2">
                      <a:lumMod val="10000"/>
                    </a:schemeClr>
                  </a:solidFill>
                  <a:latin typeface="+mj-lt"/>
                </a:rPr>
                <a:t>Устройство уличного освещения</a:t>
              </a:r>
            </a:p>
            <a:p>
              <a:pPr marL="342891" indent="-342891">
                <a:buFont typeface="Arial" panose="020B0604020202020204" pitchFamily="34" charset="0"/>
                <a:buChar char="•"/>
              </a:pPr>
              <a:r>
                <a:rPr lang="ru-RU" sz="1700" b="1" smtClean="0">
                  <a:solidFill>
                    <a:schemeClr val="bg2">
                      <a:lumMod val="10000"/>
                    </a:schemeClr>
                  </a:solidFill>
                  <a:latin typeface="+mj-lt"/>
                </a:rPr>
                <a:t>Приобретение тренажеров</a:t>
              </a:r>
              <a:endParaRPr lang="ru-RU" sz="1700" b="1" dirty="0" smtClean="0">
                <a:solidFill>
                  <a:schemeClr val="bg2">
                    <a:lumMod val="10000"/>
                  </a:schemeClr>
                </a:solidFill>
                <a:latin typeface="+mj-lt"/>
              </a:endParaRPr>
            </a:p>
          </p:txBody>
        </p:sp>
        <p:sp>
          <p:nvSpPr>
            <p:cNvPr id="19" name="Блок-схема: ручное управление 4"/>
            <p:cNvSpPr/>
            <p:nvPr/>
          </p:nvSpPr>
          <p:spPr>
            <a:xfrm>
              <a:off x="631495" y="1052513"/>
              <a:ext cx="3663324" cy="57415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529 w 10000"/>
                <a:gd name="connsiteY3" fmla="*/ 9862 h 10000"/>
                <a:gd name="connsiteX4" fmla="*/ 0 w 10000"/>
                <a:gd name="connsiteY4" fmla="*/ 0 h 10000"/>
                <a:gd name="connsiteX0" fmla="*/ 0 w 10000"/>
                <a:gd name="connsiteY0" fmla="*/ 0 h 9862"/>
                <a:gd name="connsiteX1" fmla="*/ 10000 w 10000"/>
                <a:gd name="connsiteY1" fmla="*/ 0 h 9862"/>
                <a:gd name="connsiteX2" fmla="*/ 9471 w 10000"/>
                <a:gd name="connsiteY2" fmla="*/ 9723 h 9862"/>
                <a:gd name="connsiteX3" fmla="*/ 529 w 10000"/>
                <a:gd name="connsiteY3" fmla="*/ 9862 h 9862"/>
                <a:gd name="connsiteX4" fmla="*/ 0 w 10000"/>
                <a:gd name="connsiteY4" fmla="*/ 0 h 9862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9024 w 10000"/>
                <a:gd name="connsiteY2" fmla="*/ 9719 h 10000"/>
                <a:gd name="connsiteX3" fmla="*/ 529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9234 w 10000"/>
                <a:gd name="connsiteY2" fmla="*/ 9859 h 10000"/>
                <a:gd name="connsiteX3" fmla="*/ 529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9365 w 10000"/>
                <a:gd name="connsiteY2" fmla="*/ 9719 h 10000"/>
                <a:gd name="connsiteX3" fmla="*/ 529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cubicBezTo>
                    <a:pt x="9824" y="3286"/>
                    <a:pt x="9541" y="6433"/>
                    <a:pt x="9365" y="9719"/>
                  </a:cubicBezTo>
                  <a:lnTo>
                    <a:pt x="529" y="10000"/>
                  </a:lnTo>
                  <a:cubicBezTo>
                    <a:pt x="353" y="6667"/>
                    <a:pt x="176" y="3333"/>
                    <a:pt x="0" y="0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6096000" y="5038963"/>
            <a:ext cx="5334216" cy="1057384"/>
            <a:chOff x="161809" y="1052513"/>
            <a:chExt cx="4602697" cy="2140322"/>
          </a:xfrm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161809" y="1052513"/>
              <a:ext cx="4602697" cy="2140322"/>
            </a:xfrm>
            <a:prstGeom prst="round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>
              <a:normAutofit fontScale="92500" lnSpcReduction="10000"/>
            </a:bodyPr>
            <a:lstStyle/>
            <a:p>
              <a:pPr algn="ctr"/>
              <a:endPara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endParaRPr>
            </a:p>
            <a:p>
              <a:pPr algn="ctr"/>
              <a:endParaRPr lang="ru-RU" sz="900" b="1" dirty="0">
                <a:solidFill>
                  <a:schemeClr val="accent1">
                    <a:lumMod val="50000"/>
                  </a:schemeClr>
                </a:solidFill>
                <a:latin typeface="+mj-lt"/>
              </a:endParaRPr>
            </a:p>
            <a:p>
              <a:pPr marL="342891" indent="-342891">
                <a:buFont typeface="Arial" panose="020B0604020202020204" pitchFamily="34" charset="0"/>
                <a:buChar char="•"/>
              </a:pPr>
              <a:r>
                <a:rPr lang="ru-RU" sz="1700" b="1" dirty="0" smtClean="0">
                  <a:solidFill>
                    <a:schemeClr val="bg2">
                      <a:lumMod val="10000"/>
                    </a:schemeClr>
                  </a:solidFill>
                  <a:latin typeface="+mj-lt"/>
                </a:rPr>
                <a:t>Текущие расходы по содержанию систем тепло- и водоснабжения</a:t>
              </a:r>
            </a:p>
          </p:txBody>
        </p:sp>
        <p:sp>
          <p:nvSpPr>
            <p:cNvPr id="22" name="Блок-схема: ручное управление 4"/>
            <p:cNvSpPr/>
            <p:nvPr/>
          </p:nvSpPr>
          <p:spPr>
            <a:xfrm>
              <a:off x="683987" y="1052513"/>
              <a:ext cx="3610832" cy="607582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529 w 10000"/>
                <a:gd name="connsiteY3" fmla="*/ 9862 h 10000"/>
                <a:gd name="connsiteX4" fmla="*/ 0 w 10000"/>
                <a:gd name="connsiteY4" fmla="*/ 0 h 10000"/>
                <a:gd name="connsiteX0" fmla="*/ 0 w 10000"/>
                <a:gd name="connsiteY0" fmla="*/ 0 h 9862"/>
                <a:gd name="connsiteX1" fmla="*/ 10000 w 10000"/>
                <a:gd name="connsiteY1" fmla="*/ 0 h 9862"/>
                <a:gd name="connsiteX2" fmla="*/ 9471 w 10000"/>
                <a:gd name="connsiteY2" fmla="*/ 9723 h 9862"/>
                <a:gd name="connsiteX3" fmla="*/ 529 w 10000"/>
                <a:gd name="connsiteY3" fmla="*/ 9862 h 9862"/>
                <a:gd name="connsiteX4" fmla="*/ 0 w 10000"/>
                <a:gd name="connsiteY4" fmla="*/ 0 h 9862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9024 w 10000"/>
                <a:gd name="connsiteY2" fmla="*/ 9719 h 10000"/>
                <a:gd name="connsiteX3" fmla="*/ 529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9234 w 10000"/>
                <a:gd name="connsiteY2" fmla="*/ 9859 h 10000"/>
                <a:gd name="connsiteX3" fmla="*/ 529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9365 w 10000"/>
                <a:gd name="connsiteY2" fmla="*/ 9719 h 10000"/>
                <a:gd name="connsiteX3" fmla="*/ 529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cubicBezTo>
                    <a:pt x="9824" y="3286"/>
                    <a:pt x="9541" y="6433"/>
                    <a:pt x="9365" y="9719"/>
                  </a:cubicBezTo>
                  <a:lnTo>
                    <a:pt x="529" y="10000"/>
                  </a:lnTo>
                  <a:cubicBezTo>
                    <a:pt x="353" y="6667"/>
                    <a:pt x="176" y="3333"/>
                    <a:pt x="0" y="0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58924" y="37105"/>
            <a:ext cx="67183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Муниципальная программа</a:t>
            </a:r>
          </a:p>
          <a:p>
            <a:r>
              <a:rPr lang="ru-RU" sz="2000" b="1" i="1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Реализация </a:t>
            </a:r>
            <a:r>
              <a:rPr lang="ru-RU" sz="2000" b="1" i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проектов местных инициатив граждан в Доможировском сельском поселении Лодейнопольского муниципального района Ленинградской </a:t>
            </a:r>
            <a:r>
              <a:rPr lang="ru-RU" sz="2000" b="1" i="1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области</a:t>
            </a:r>
            <a:endParaRPr lang="ru-RU" sz="2000" b="1" i="1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81370" y="3425967"/>
            <a:ext cx="67183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Муниципальная программа</a:t>
            </a:r>
          </a:p>
          <a:p>
            <a:r>
              <a:rPr lang="ru-RU" b="1" i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Обеспечение устойчивого функционирования и развития коммунальной и инженерной инфраструктуры и повышение энергоэффективности в Доможировском сельском поселении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72643" y="3353758"/>
            <a:ext cx="32193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5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0 </a:t>
            </a:r>
            <a:r>
              <a:rPr lang="ru-RU" sz="2667" b="1" dirty="0">
                <a:solidFill>
                  <a:schemeClr val="accent1">
                    <a:lumMod val="50000"/>
                  </a:schemeClr>
                </a:solidFill>
              </a:rPr>
              <a:t>тыс.руб.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(10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0,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%)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13E5FE43-CD68-C342-9095-2FE190F9DEAB}"/>
              </a:ext>
            </a:extLst>
          </p:cNvPr>
          <p:cNvSpPr/>
          <p:nvPr/>
        </p:nvSpPr>
        <p:spPr>
          <a:xfrm>
            <a:off x="0" y="6430713"/>
            <a:ext cx="12192000" cy="493962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94520" y="1310511"/>
            <a:ext cx="3697480" cy="185182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101" y="4457746"/>
            <a:ext cx="2631370" cy="1940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12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4708"/>
          <a:stretch/>
        </p:blipFill>
        <p:spPr>
          <a:xfrm>
            <a:off x="264920" y="2461793"/>
            <a:ext cx="2888478" cy="2234124"/>
          </a:xfrm>
          <a:prstGeom prst="rect">
            <a:avLst/>
          </a:prstGeom>
        </p:spPr>
      </p:pic>
      <p:grpSp>
        <p:nvGrpSpPr>
          <p:cNvPr id="20" name="Группа 19"/>
          <p:cNvGrpSpPr/>
          <p:nvPr/>
        </p:nvGrpSpPr>
        <p:grpSpPr>
          <a:xfrm>
            <a:off x="5472158" y="3202133"/>
            <a:ext cx="5334216" cy="1057384"/>
            <a:chOff x="161809" y="1052513"/>
            <a:chExt cx="4602697" cy="2140322"/>
          </a:xfrm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161809" y="1052513"/>
              <a:ext cx="4602697" cy="2140322"/>
            </a:xfrm>
            <a:prstGeom prst="round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>
              <a:normAutofit fontScale="92500" lnSpcReduction="10000"/>
            </a:bodyPr>
            <a:lstStyle/>
            <a:p>
              <a:pPr algn="ctr"/>
              <a:endPara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endParaRPr>
            </a:p>
            <a:p>
              <a:pPr algn="ctr"/>
              <a:endParaRPr lang="ru-RU" sz="900" b="1" dirty="0">
                <a:solidFill>
                  <a:schemeClr val="accent1">
                    <a:lumMod val="50000"/>
                  </a:schemeClr>
                </a:solidFill>
                <a:latin typeface="+mj-lt"/>
              </a:endParaRPr>
            </a:p>
            <a:p>
              <a:pPr marL="342891" indent="-342891">
                <a:buFont typeface="Arial" panose="020B0604020202020204" pitchFamily="34" charset="0"/>
                <a:buChar char="•"/>
              </a:pPr>
              <a:r>
                <a:rPr lang="ru-RU" sz="1700" b="1" dirty="0" smtClean="0">
                  <a:solidFill>
                    <a:schemeClr val="bg2">
                      <a:lumMod val="10000"/>
                    </a:schemeClr>
                  </a:solidFill>
                  <a:latin typeface="+mj-lt"/>
                </a:rPr>
                <a:t>Снос аварийных домов</a:t>
              </a:r>
            </a:p>
            <a:p>
              <a:pPr marL="342891" indent="-342891">
                <a:buFont typeface="Arial" panose="020B0604020202020204" pitchFamily="34" charset="0"/>
                <a:buChar char="•"/>
              </a:pPr>
              <a:r>
                <a:rPr lang="ru-RU" sz="1700" b="1" dirty="0" smtClean="0">
                  <a:solidFill>
                    <a:schemeClr val="bg2">
                      <a:lumMod val="10000"/>
                    </a:schemeClr>
                  </a:solidFill>
                  <a:latin typeface="+mj-lt"/>
                </a:rPr>
                <a:t>Устройство уличного освещения</a:t>
              </a:r>
              <a:endParaRPr lang="ru-RU" sz="1700" b="1" dirty="0">
                <a:solidFill>
                  <a:schemeClr val="bg2">
                    <a:lumMod val="10000"/>
                  </a:schemeClr>
                </a:solidFill>
                <a:latin typeface="+mj-lt"/>
              </a:endParaRPr>
            </a:p>
          </p:txBody>
        </p:sp>
        <p:sp>
          <p:nvSpPr>
            <p:cNvPr id="22" name="Блок-схема: ручное управление 4"/>
            <p:cNvSpPr/>
            <p:nvPr/>
          </p:nvSpPr>
          <p:spPr>
            <a:xfrm>
              <a:off x="683987" y="1052513"/>
              <a:ext cx="3610832" cy="607582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529 w 10000"/>
                <a:gd name="connsiteY3" fmla="*/ 9862 h 10000"/>
                <a:gd name="connsiteX4" fmla="*/ 0 w 10000"/>
                <a:gd name="connsiteY4" fmla="*/ 0 h 10000"/>
                <a:gd name="connsiteX0" fmla="*/ 0 w 10000"/>
                <a:gd name="connsiteY0" fmla="*/ 0 h 9862"/>
                <a:gd name="connsiteX1" fmla="*/ 10000 w 10000"/>
                <a:gd name="connsiteY1" fmla="*/ 0 h 9862"/>
                <a:gd name="connsiteX2" fmla="*/ 9471 w 10000"/>
                <a:gd name="connsiteY2" fmla="*/ 9723 h 9862"/>
                <a:gd name="connsiteX3" fmla="*/ 529 w 10000"/>
                <a:gd name="connsiteY3" fmla="*/ 9862 h 9862"/>
                <a:gd name="connsiteX4" fmla="*/ 0 w 10000"/>
                <a:gd name="connsiteY4" fmla="*/ 0 h 9862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9024 w 10000"/>
                <a:gd name="connsiteY2" fmla="*/ 9719 h 10000"/>
                <a:gd name="connsiteX3" fmla="*/ 529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9234 w 10000"/>
                <a:gd name="connsiteY2" fmla="*/ 9859 h 10000"/>
                <a:gd name="connsiteX3" fmla="*/ 529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9365 w 10000"/>
                <a:gd name="connsiteY2" fmla="*/ 9719 h 10000"/>
                <a:gd name="connsiteX3" fmla="*/ 529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cubicBezTo>
                    <a:pt x="9824" y="3286"/>
                    <a:pt x="9541" y="6433"/>
                    <a:pt x="9365" y="9719"/>
                  </a:cubicBezTo>
                  <a:lnTo>
                    <a:pt x="529" y="10000"/>
                  </a:lnTo>
                  <a:cubicBezTo>
                    <a:pt x="353" y="6667"/>
                    <a:pt x="176" y="3333"/>
                    <a:pt x="0" y="0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314159" y="1111130"/>
            <a:ext cx="67183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Муниципальная программа</a:t>
            </a:r>
          </a:p>
          <a:p>
            <a:r>
              <a:rPr lang="ru-RU" sz="2000" b="1" i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Реализация инициативных предложений граждан на части территории д. Доможирово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032464" y="1111130"/>
            <a:ext cx="32193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1 124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6 </a:t>
            </a:r>
            <a:r>
              <a:rPr lang="ru-RU" sz="2667" b="1" dirty="0">
                <a:solidFill>
                  <a:schemeClr val="accent1">
                    <a:lumMod val="50000"/>
                  </a:schemeClr>
                </a:solidFill>
              </a:rPr>
              <a:t>тыс.руб.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(10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0,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%)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13E5FE43-CD68-C342-9095-2FE190F9DEAB}"/>
              </a:ext>
            </a:extLst>
          </p:cNvPr>
          <p:cNvSpPr/>
          <p:nvPr/>
        </p:nvSpPr>
        <p:spPr>
          <a:xfrm>
            <a:off x="0" y="6430713"/>
            <a:ext cx="12192000" cy="493962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</p:spTree>
    <p:extLst>
      <p:ext uri="{BB962C8B-B14F-4D97-AF65-F5344CB8AC3E}">
        <p14:creationId xmlns:p14="http://schemas.microsoft.com/office/powerpoint/2010/main" val="56346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Группа 32"/>
          <p:cNvGrpSpPr/>
          <p:nvPr/>
        </p:nvGrpSpPr>
        <p:grpSpPr>
          <a:xfrm>
            <a:off x="269631" y="3426824"/>
            <a:ext cx="2853732" cy="2569454"/>
            <a:chOff x="269631" y="3426824"/>
            <a:chExt cx="2853732" cy="2569454"/>
          </a:xfrm>
        </p:grpSpPr>
        <p:sp>
          <p:nvSpPr>
            <p:cNvPr id="11" name="Блок-схема: альтернативный процесс 10"/>
            <p:cNvSpPr/>
            <p:nvPr/>
          </p:nvSpPr>
          <p:spPr>
            <a:xfrm>
              <a:off x="269631" y="3426824"/>
              <a:ext cx="2853732" cy="2569454"/>
            </a:xfrm>
            <a:prstGeom prst="flowChartAlternateProcess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69631" y="3837212"/>
              <a:ext cx="2853732" cy="1754326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Акцизы на автомобильный бензин</a:t>
              </a:r>
            </a:p>
            <a:p>
              <a:pPr algn="ctr">
                <a:lnSpc>
                  <a:spcPct val="150000"/>
                </a:lnSpc>
              </a:pPr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1 978,0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3E5FE43-CD68-C342-9095-2FE190F9DEAB}"/>
              </a:ext>
            </a:extLst>
          </p:cNvPr>
          <p:cNvSpPr/>
          <p:nvPr/>
        </p:nvSpPr>
        <p:spPr>
          <a:xfrm>
            <a:off x="0" y="6430713"/>
            <a:ext cx="12192000" cy="493962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7979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Источники формирования Дорожного фонда по Алеховщинскому сельскому поселению за 2020 год </a:t>
            </a:r>
            <a:endParaRPr lang="ru-RU" sz="2800" b="1" dirty="0">
              <a:solidFill>
                <a:schemeClr val="accent5">
                  <a:lumMod val="75000"/>
                </a:schemeClr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96468" y="255231"/>
            <a:ext cx="950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тыс.руб</a:t>
            </a:r>
            <a:endParaRPr lang="ru-RU" b="1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4669134" y="920147"/>
            <a:ext cx="2853732" cy="1678076"/>
            <a:chOff x="4632290" y="984738"/>
            <a:chExt cx="2853732" cy="1678076"/>
          </a:xfrm>
        </p:grpSpPr>
        <p:sp>
          <p:nvSpPr>
            <p:cNvPr id="8" name="Блок-схема: альтернативный процесс 7"/>
            <p:cNvSpPr/>
            <p:nvPr/>
          </p:nvSpPr>
          <p:spPr>
            <a:xfrm>
              <a:off x="4632290" y="984738"/>
              <a:ext cx="2853732" cy="1678076"/>
            </a:xfrm>
            <a:prstGeom prst="flowChartAlternateProcess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632290" y="1158787"/>
              <a:ext cx="2853732" cy="1384995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Муниципальный дорожный фонд</a:t>
              </a:r>
            </a:p>
            <a:p>
              <a:pPr algn="ctr">
                <a:lnSpc>
                  <a:spcPct val="150000"/>
                </a:lnSpc>
              </a:pPr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6 684,0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4372708" y="3433479"/>
            <a:ext cx="3446584" cy="2611956"/>
            <a:chOff x="4149970" y="3445523"/>
            <a:chExt cx="3446584" cy="2611956"/>
          </a:xfrm>
        </p:grpSpPr>
        <p:sp>
          <p:nvSpPr>
            <p:cNvPr id="14" name="Блок-схема: альтернативный процесс 13"/>
            <p:cNvSpPr/>
            <p:nvPr/>
          </p:nvSpPr>
          <p:spPr>
            <a:xfrm>
              <a:off x="4149970" y="3445523"/>
              <a:ext cx="3446584" cy="2611956"/>
            </a:xfrm>
            <a:prstGeom prst="flowChartAlternateProcess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49970" y="3813343"/>
              <a:ext cx="3446584" cy="1877437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Субсидии на финансовое обеспечение деятельности в отношении автодорог общего пользования</a:t>
              </a:r>
            </a:p>
            <a:p>
              <a:pPr algn="ctr">
                <a:lnSpc>
                  <a:spcPct val="150000"/>
                </a:lnSpc>
              </a:pPr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2 310,7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8742066" y="3426824"/>
            <a:ext cx="2853732" cy="2569454"/>
            <a:chOff x="4632290" y="986157"/>
            <a:chExt cx="2853732" cy="1678076"/>
          </a:xfrm>
        </p:grpSpPr>
        <p:sp>
          <p:nvSpPr>
            <p:cNvPr id="17" name="Блок-схема: альтернативный процесс 16"/>
            <p:cNvSpPr/>
            <p:nvPr/>
          </p:nvSpPr>
          <p:spPr>
            <a:xfrm>
              <a:off x="4632290" y="986157"/>
              <a:ext cx="2853732" cy="1678076"/>
            </a:xfrm>
            <a:prstGeom prst="flowChartAlternateProcess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632290" y="1278422"/>
              <a:ext cx="2853732" cy="1145727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Прочие неналоговые доходы</a:t>
              </a:r>
            </a:p>
            <a:p>
              <a:pPr algn="ctr">
                <a:lnSpc>
                  <a:spcPct val="150000"/>
                </a:lnSpc>
              </a:pPr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2 395,3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1696497" y="2598223"/>
            <a:ext cx="8472435" cy="847300"/>
            <a:chOff x="1696497" y="2598223"/>
            <a:chExt cx="8472435" cy="847300"/>
          </a:xfrm>
        </p:grpSpPr>
        <p:cxnSp>
          <p:nvCxnSpPr>
            <p:cNvPr id="28" name="Прямая соединительная линия 27"/>
            <p:cNvCxnSpPr>
              <a:stCxn id="8" idx="2"/>
            </p:cNvCxnSpPr>
            <p:nvPr/>
          </p:nvCxnSpPr>
          <p:spPr>
            <a:xfrm>
              <a:off x="6096000" y="2598223"/>
              <a:ext cx="0" cy="84730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>
              <a:endCxn id="17" idx="0"/>
            </p:cNvCxnSpPr>
            <p:nvPr/>
          </p:nvCxnSpPr>
          <p:spPr>
            <a:xfrm>
              <a:off x="10168932" y="3157182"/>
              <a:ext cx="0" cy="269642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1696497" y="3165443"/>
              <a:ext cx="0" cy="261381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flipH="1">
              <a:off x="1696497" y="3165443"/>
              <a:ext cx="8472435" cy="2176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2" name="Рисунок 5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0019" y="1077161"/>
            <a:ext cx="2832368" cy="1804672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contourClr>
              <a:schemeClr val="accent1">
                <a:lumMod val="50000"/>
              </a:schemeClr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5702" y="1072076"/>
            <a:ext cx="2770096" cy="1847654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54435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Блок-схема: сохраненные данные 13"/>
          <p:cNvSpPr/>
          <p:nvPr/>
        </p:nvSpPr>
        <p:spPr>
          <a:xfrm flipH="1">
            <a:off x="8045661" y="1828190"/>
            <a:ext cx="3171825" cy="1339632"/>
          </a:xfrm>
          <a:prstGeom prst="flowChartOnlineStorage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сохраненные данные 11"/>
          <p:cNvSpPr/>
          <p:nvPr/>
        </p:nvSpPr>
        <p:spPr>
          <a:xfrm>
            <a:off x="372729" y="1819272"/>
            <a:ext cx="2935621" cy="1263431"/>
          </a:xfrm>
          <a:prstGeom prst="flowChartOnlineStorage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3E5FE43-CD68-C342-9095-2FE190F9DEAB}"/>
              </a:ext>
            </a:extLst>
          </p:cNvPr>
          <p:cNvSpPr/>
          <p:nvPr/>
        </p:nvSpPr>
        <p:spPr>
          <a:xfrm>
            <a:off x="0" y="6430713"/>
            <a:ext cx="12192000" cy="427287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232291"/>
            <a:ext cx="10515600" cy="1215510"/>
          </a:xfrm>
        </p:spPr>
        <p:txBody>
          <a:bodyPr>
            <a:normAutofit/>
          </a:bodyPr>
          <a:lstStyle/>
          <a:p>
            <a:pPr algn="ctr"/>
            <a:r>
              <a:rPr lang="ru-RU" sz="2800" b="1" u="sng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Основные </a:t>
            </a:r>
            <a:r>
              <a:rPr lang="ru-RU" sz="2800" b="1" u="sng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понятия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Бюджет – форма образования и расходования средств, предназначенных для финансового обеспечения задач и функций местного самоуправления</a:t>
            </a:r>
            <a:endParaRPr lang="ru-RU" sz="2200" b="1" dirty="0">
              <a:solidFill>
                <a:schemeClr val="accent5">
                  <a:lumMod val="75000"/>
                </a:schemeClr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2775" y="1777782"/>
            <a:ext cx="3065461" cy="1209675"/>
          </a:xfrm>
          <a:effectLst/>
        </p:spPr>
        <p:txBody>
          <a:bodyPr>
            <a:noAutofit/>
          </a:bodyPr>
          <a:lstStyle/>
          <a:p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Доходы бюджета-               это поступающие в бюджет денежные средства </a:t>
            </a: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8582973" y="1743074"/>
            <a:ext cx="2773363" cy="1752600"/>
          </a:xfrm>
          <a:effectLst/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endParaRPr lang="ru-RU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endParaRPr lang="ru-RU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endParaRPr lang="ru-RU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endParaRPr lang="ru-RU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endParaRPr lang="ru-RU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endParaRPr lang="ru-RU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Расходы бюджета –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          это 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выплачиваемые из бюджета денежные средства</a:t>
            </a:r>
          </a:p>
          <a:p>
            <a:pPr>
              <a:lnSpc>
                <a:spcPct val="110000"/>
              </a:lnSpc>
            </a:pP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Ермакова\Desktop\img-1335-big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43352" y="1647825"/>
            <a:ext cx="3676650" cy="303999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Текст 2"/>
          <p:cNvSpPr txBox="1">
            <a:spLocks/>
          </p:cNvSpPr>
          <p:nvPr/>
        </p:nvSpPr>
        <p:spPr>
          <a:xfrm>
            <a:off x="981870" y="4267466"/>
            <a:ext cx="3065461" cy="74771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ДЕФИЦИТ</a:t>
            </a:r>
          </a:p>
          <a:p>
            <a:pPr algn="ctr">
              <a:lnSpc>
                <a:spcPct val="10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Расходы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Доходы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Текст 2"/>
          <p:cNvSpPr txBox="1">
            <a:spLocks/>
          </p:cNvSpPr>
          <p:nvPr/>
        </p:nvSpPr>
        <p:spPr>
          <a:xfrm>
            <a:off x="542926" y="5073432"/>
            <a:ext cx="4343400" cy="107971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При превышении расходов над доходами принимается решение об источниках покрытия дефицита, например, использовать имеющиеся накопления, остатки или взять кредит </a:t>
            </a:r>
            <a:endParaRPr lang="ru-RU" sz="1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Текст 2"/>
          <p:cNvSpPr txBox="1">
            <a:spLocks/>
          </p:cNvSpPr>
          <p:nvPr/>
        </p:nvSpPr>
        <p:spPr>
          <a:xfrm>
            <a:off x="7536074" y="5015178"/>
            <a:ext cx="4343400" cy="89764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При превышении доходов над расходами принимается решение как их использовать, накапливать резервы или погашать кредит</a:t>
            </a:r>
            <a:endParaRPr lang="ru-RU" sz="1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2" descr="D:\%D0%95%D1%80%D0%BC%D0%B0%D0%BA%D0%BE%D0%B2%D0%B0\Desktop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7975" y="4135485"/>
            <a:ext cx="1027907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AutoShape 7" descr="D:\%D0%95%D1%80%D0%BC%D0%B0%D0%BA%D0%BE%D0%B2%D0%B0\Desktop\%D0%9F%D1%80%D0%BE%D1%84%D0%B8%D1%86%D0%B8%D1%82.web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64740" y="4213143"/>
            <a:ext cx="1015484" cy="802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Текст 2"/>
          <p:cNvSpPr txBox="1">
            <a:spLocks/>
          </p:cNvSpPr>
          <p:nvPr/>
        </p:nvSpPr>
        <p:spPr>
          <a:xfrm>
            <a:off x="8298811" y="4264339"/>
            <a:ext cx="3065461" cy="74771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ПРОФИЦИТ</a:t>
            </a:r>
          </a:p>
          <a:p>
            <a:pPr algn="ctr">
              <a:lnSpc>
                <a:spcPct val="10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Доходы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Расходы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15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3E5FE43-CD68-C342-9095-2FE190F9DEAB}"/>
              </a:ext>
            </a:extLst>
          </p:cNvPr>
          <p:cNvSpPr/>
          <p:nvPr/>
        </p:nvSpPr>
        <p:spPr>
          <a:xfrm>
            <a:off x="0" y="6430713"/>
            <a:ext cx="12192000" cy="493962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4818"/>
            <a:ext cx="10515600" cy="1082675"/>
          </a:xfrm>
        </p:spPr>
        <p:txBody>
          <a:bodyPr>
            <a:normAutofit/>
          </a:bodyPr>
          <a:lstStyle/>
          <a:p>
            <a:pPr algn="ctr"/>
            <a:r>
              <a:rPr lang="ru-RU" sz="2800" b="1" u="sng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Основы бюджетного процесса</a:t>
            </a:r>
            <a:br>
              <a:rPr lang="ru-RU" sz="2800" b="1" u="sng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Этапы бюджетного процесса.</a:t>
            </a:r>
            <a:endParaRPr lang="ru-RU" sz="2800" b="1" dirty="0">
              <a:solidFill>
                <a:schemeClr val="accent5">
                  <a:lumMod val="75000"/>
                </a:schemeClr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58393" y="1590675"/>
            <a:ext cx="9029699" cy="381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Составление проекта бюджета 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5730841" y="2155698"/>
            <a:ext cx="284802" cy="358902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358393" y="2635377"/>
            <a:ext cx="9029699" cy="381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Рассмотрение и утверждение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358393" y="5674995"/>
            <a:ext cx="9029699" cy="381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Утверждение  бюджетной отчетности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358392" y="4689348"/>
            <a:ext cx="9029699" cy="381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Контроль за исполнением бюджета 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358392" y="3642741"/>
            <a:ext cx="9029699" cy="381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бюджета </a:t>
            </a:r>
          </a:p>
        </p:txBody>
      </p:sp>
      <p:sp>
        <p:nvSpPr>
          <p:cNvPr id="31" name="Стрелка вниз 30"/>
          <p:cNvSpPr/>
          <p:nvPr/>
        </p:nvSpPr>
        <p:spPr>
          <a:xfrm>
            <a:off x="5723698" y="3214497"/>
            <a:ext cx="284802" cy="358902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трелка вниз 31"/>
          <p:cNvSpPr/>
          <p:nvPr/>
        </p:nvSpPr>
        <p:spPr>
          <a:xfrm>
            <a:off x="5732275" y="4194048"/>
            <a:ext cx="284802" cy="358902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5723698" y="5243322"/>
            <a:ext cx="284802" cy="358902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42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2" y="6455264"/>
            <a:ext cx="12192000" cy="427287"/>
            <a:chOff x="0" y="6430713"/>
            <a:chExt cx="12192000" cy="427287"/>
          </a:xfrm>
        </p:grpSpPr>
        <p:sp>
          <p:nvSpPr>
            <p:cNvPr id="5" name="Прямоугольник 4">
              <a:extLst>
                <a:ext uri="{FF2B5EF4-FFF2-40B4-BE49-F238E27FC236}">
                  <a16:creationId xmlns="" xmlns:a16="http://schemas.microsoft.com/office/drawing/2014/main" id="{13E5FE43-CD68-C342-9095-2FE190F9DEAB}"/>
                </a:ext>
              </a:extLst>
            </p:cNvPr>
            <p:cNvSpPr/>
            <p:nvPr/>
          </p:nvSpPr>
          <p:spPr>
            <a:xfrm>
              <a:off x="0" y="6430713"/>
              <a:ext cx="12192000" cy="427287"/>
            </a:xfrm>
            <a:prstGeom prst="rect">
              <a:avLst/>
            </a:prstGeom>
            <a:solidFill>
              <a:srgbClr val="0082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7199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331088" y="6430854"/>
              <a:ext cx="75298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2000" b="1" dirty="0">
                <a:solidFill>
                  <a:schemeClr val="bg1"/>
                </a:solidFill>
                <a:latin typeface="Muller Narrow ExtraBold" pitchFamily="2" charset="0"/>
              </a:endParaRPr>
            </a:p>
          </p:txBody>
        </p:sp>
      </p:grp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47186" y="3137922"/>
            <a:ext cx="2309178" cy="16070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utoShape 46"/>
          <p:cNvSpPr>
            <a:spLocks noChangeArrowheads="1"/>
          </p:cNvSpPr>
          <p:nvPr/>
        </p:nvSpPr>
        <p:spPr bwMode="gray">
          <a:xfrm rot="10800000">
            <a:off x="4729157" y="3374843"/>
            <a:ext cx="2733684" cy="1600200"/>
          </a:xfrm>
          <a:prstGeom prst="upArrow">
            <a:avLst>
              <a:gd name="adj1" fmla="val 78306"/>
              <a:gd name="adj2" fmla="val 48213"/>
            </a:avLst>
          </a:prstGeom>
          <a:gradFill rotWithShape="1">
            <a:gsLst>
              <a:gs pos="0">
                <a:srgbClr val="EC823A"/>
              </a:gs>
              <a:gs pos="100000">
                <a:srgbClr val="003399"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596888" y="3387635"/>
            <a:ext cx="7050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ГРАЖДАНИН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как получатель социальных гарантий</a:t>
            </a:r>
            <a:endParaRPr lang="ru-RU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78264" y="4922934"/>
            <a:ext cx="98774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Получает социальные гарантии – расходная часть бюджета</a:t>
            </a:r>
          </a:p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(образование, ЖКХ, культура, физическая культура и спорт и другие направления социальных гарантий населению)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67508" y="196967"/>
            <a:ext cx="88569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Как гражданин участвует в бюджетном процессе?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85934" y="774902"/>
            <a:ext cx="862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Помогает формировать доходную часть бюджета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AutoShape 46"/>
          <p:cNvSpPr>
            <a:spLocks noChangeArrowheads="1"/>
          </p:cNvSpPr>
          <p:nvPr/>
        </p:nvSpPr>
        <p:spPr bwMode="gray">
          <a:xfrm rot="10800000">
            <a:off x="4811017" y="1404372"/>
            <a:ext cx="2621919" cy="1600200"/>
          </a:xfrm>
          <a:prstGeom prst="upArrow">
            <a:avLst>
              <a:gd name="adj1" fmla="val 78306"/>
              <a:gd name="adj2" fmla="val 48213"/>
            </a:avLst>
          </a:prstGeom>
          <a:gradFill rotWithShape="1">
            <a:gsLst>
              <a:gs pos="0">
                <a:srgbClr val="EC823A"/>
              </a:gs>
              <a:gs pos="100000">
                <a:srgbClr val="003399"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356923" y="1424582"/>
            <a:ext cx="75301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ГРАЖДАНИН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как налогоплательщик</a:t>
            </a:r>
            <a:endParaRPr lang="ru-RU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5" name="Picture 11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406" r="18102"/>
          <a:stretch/>
        </p:blipFill>
        <p:spPr bwMode="auto">
          <a:xfrm>
            <a:off x="5648325" y="5702766"/>
            <a:ext cx="737304" cy="727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8264" y="1310346"/>
            <a:ext cx="1960164" cy="164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Рисунок 36" descr="\\10.11.1.2\машбюро\Управление финансов\Агаркова\0011-003-.png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6800" t="14432" r="57300" b="69662"/>
          <a:stretch/>
        </p:blipFill>
        <p:spPr bwMode="auto">
          <a:xfrm>
            <a:off x="3321393" y="5720208"/>
            <a:ext cx="647700" cy="62565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Рисунок 37" descr="\\10.11.1.2\машбюро\Управление финансов\Агаркова\0011-003-.png"/>
          <p:cNvPicPr/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9800" t="13712" r="63900" b="68794"/>
          <a:stretch/>
        </p:blipFill>
        <p:spPr bwMode="auto">
          <a:xfrm>
            <a:off x="10419406" y="5668990"/>
            <a:ext cx="696269" cy="7280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9" name="Рисунок 38" descr="\\10.11.1.2\машбюро\Управление финансов\Агаркова\0011-003-.png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0100" t="13712" r="43200" b="68794"/>
          <a:stretch/>
        </p:blipFill>
        <p:spPr bwMode="auto">
          <a:xfrm>
            <a:off x="8111172" y="5702767"/>
            <a:ext cx="715214" cy="69431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" name="Рисунок 39" descr="\\10.11.1.2\машбюро\Управление финансов\Агаркова\0011-003-.png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3100" t="13712" r="50100" b="68794"/>
          <a:stretch/>
        </p:blipFill>
        <p:spPr bwMode="auto">
          <a:xfrm>
            <a:off x="1095375" y="5668990"/>
            <a:ext cx="716541" cy="7280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7446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3E5FE43-CD68-C342-9095-2FE190F9DEAB}"/>
              </a:ext>
            </a:extLst>
          </p:cNvPr>
          <p:cNvSpPr/>
          <p:nvPr/>
        </p:nvSpPr>
        <p:spPr>
          <a:xfrm>
            <a:off x="0" y="6430713"/>
            <a:ext cx="12192000" cy="427287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10" name="TextBox 9"/>
          <p:cNvSpPr txBox="1"/>
          <p:nvPr/>
        </p:nvSpPr>
        <p:spPr>
          <a:xfrm>
            <a:off x="1748790" y="189722"/>
            <a:ext cx="8694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endParaRPr lang="ru-RU" sz="3200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752154434"/>
              </p:ext>
            </p:extLst>
          </p:nvPr>
        </p:nvGraphicFramePr>
        <p:xfrm>
          <a:off x="393561" y="968117"/>
          <a:ext cx="11404878" cy="5268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564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3E5FE43-CD68-C342-9095-2FE190F9DEAB}"/>
              </a:ext>
            </a:extLst>
          </p:cNvPr>
          <p:cNvSpPr/>
          <p:nvPr/>
        </p:nvSpPr>
        <p:spPr>
          <a:xfrm>
            <a:off x="0" y="6430713"/>
            <a:ext cx="12192000" cy="493962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53388"/>
            <a:ext cx="10515600" cy="54927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Структура доходов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45166" y="903791"/>
            <a:ext cx="950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тыс.руб</a:t>
            </a:r>
            <a:endParaRPr lang="ru-RU" b="1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2971691"/>
              </p:ext>
            </p:extLst>
          </p:nvPr>
        </p:nvGraphicFramePr>
        <p:xfrm>
          <a:off x="0" y="802663"/>
          <a:ext cx="12192000" cy="5534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16425" y="809766"/>
            <a:ext cx="11053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тыс.руб</a:t>
            </a:r>
            <a:r>
              <a:rPr lang="ru-RU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38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3E5FE43-CD68-C342-9095-2FE190F9DEAB}"/>
              </a:ext>
            </a:extLst>
          </p:cNvPr>
          <p:cNvSpPr/>
          <p:nvPr/>
        </p:nvSpPr>
        <p:spPr>
          <a:xfrm>
            <a:off x="0" y="6430713"/>
            <a:ext cx="12192000" cy="493962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5834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Доходы</a:t>
            </a:r>
            <a:r>
              <a:rPr lang="ru-RU" sz="2800" b="1" u="sng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2800" b="1" u="sng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в разрезе источников доходов</a:t>
            </a:r>
            <a:endParaRPr lang="ru-RU" sz="2800" b="1" dirty="0">
              <a:solidFill>
                <a:schemeClr val="accent5">
                  <a:lumMod val="75000"/>
                </a:schemeClr>
              </a:solidFill>
              <a:latin typeface="Times New Roman"/>
              <a:ea typeface="Calibri"/>
              <a:cs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767238"/>
              </p:ext>
            </p:extLst>
          </p:nvPr>
        </p:nvGraphicFramePr>
        <p:xfrm>
          <a:off x="160772" y="958349"/>
          <a:ext cx="11897249" cy="54170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89682"/>
                <a:gridCol w="1899225"/>
                <a:gridCol w="1899225"/>
                <a:gridCol w="1209117"/>
              </a:tblGrid>
              <a:tr h="307743">
                <a:tc>
                  <a:txBody>
                    <a:bodyPr/>
                    <a:lstStyle/>
                    <a:p>
                      <a:pPr algn="l" fontAlgn="b"/>
                      <a:endParaRPr lang="ru-RU" sz="14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" marR="9360" marT="936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" marR="9360" marT="93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тыс.руб.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" marR="9360" marT="936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" marR="9360" marT="9360" marB="0" anchor="b"/>
                </a:tc>
              </a:tr>
              <a:tr h="5024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доходных источников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" marR="9360" marT="9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факт                           2019 год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" marR="9360" marT="9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факт                                               2020 год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" marR="9360" marT="9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" marR="9360" marT="9360" marB="0" anchor="ctr"/>
                </a:tc>
              </a:tr>
              <a:tr h="28737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000" marR="9360" marT="936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7 637,8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" marR="9360" marT="936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7 975,0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" marR="9360" marT="936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104,4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" marR="9360" marT="936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7350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000" marR="9360" marT="93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1 491,5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" marR="9360" marT="93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1 829,2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" marR="9360" marT="93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122,6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" marR="9360" marT="9360" marB="0" anchor="ctr"/>
                </a:tc>
              </a:tr>
              <a:tr h="28737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на нефтепродукты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000" marR="9360" marT="93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2 133,1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" marR="9360" marT="93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1 978,0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" marR="9360" marT="93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92,7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" marR="9360" marT="9360" marB="0" anchor="ctr"/>
                </a:tc>
              </a:tr>
              <a:tr h="27587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ЕСХН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000" marR="9360" marT="93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216,3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" marR="9360" marT="93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388,3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" marR="9360" marT="93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179,5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" marR="9360" marT="9360" marB="0" anchor="ctr"/>
                </a:tc>
              </a:tr>
              <a:tr h="28737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физлиц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000" marR="9360" marT="93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600,9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" marR="9360" marT="93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388,6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" marR="9360" marT="93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" marR="9360" marT="9360" marB="0" anchor="ctr"/>
                </a:tc>
              </a:tr>
              <a:tr h="28737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 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000" marR="9360" marT="93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3 185,6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" marR="9360" marT="93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3 386,6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" marR="9360" marT="93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106,3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" marR="9360" marT="9360" marB="0" anchor="ctr"/>
                </a:tc>
              </a:tr>
              <a:tr h="28737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000" marR="9360" marT="936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785,9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" marR="9360" marT="936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740,8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" marR="9360" marT="936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94,3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" marR="9360" marT="936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9428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муниципальной собственности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000" marR="9360" marT="93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508,3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" marR="9360" marT="93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565,7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" marR="9360" marT="93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111,3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" marR="9360" marT="9360" marB="0" anchor="ctr"/>
                </a:tc>
              </a:tr>
              <a:tr h="54332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(работ) и компенсации затрат государства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000" marR="9360" marT="93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178,0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" marR="9360" marT="93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142,3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" marR="9360" marT="93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79,9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" marR="9360" marT="9360" marB="0" anchor="ctr"/>
                </a:tc>
              </a:tr>
              <a:tr h="31036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000" marR="9360" marT="93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" marR="9360" marT="93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" marR="9360" marT="93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30,1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" marR="9360" marT="9360" marB="0" anchor="ctr"/>
                </a:tc>
              </a:tr>
              <a:tr h="54026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НАЛОГОВЫЕ И НЕНАЛОГОВЫЕ ДОХОДЫ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0" marR="9360" marT="93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8 423,7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" marR="9360" marT="93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8 715,8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" marR="9360" marT="93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103,5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" marR="9360" marT="9360" marB="0" anchor="ctr"/>
                </a:tc>
              </a:tr>
              <a:tr h="32185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000" marR="9360" marT="936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47 643,5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" marR="9360" marT="936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27 471,8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" marR="9360" marT="936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" marR="9360" marT="936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8737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Т О Г О  Д О Х О Д Ы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000" marR="9360" marT="936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56 067,2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" marR="9360" marT="936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36 187,6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" marR="9360" marT="936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" marR="9360" marT="936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244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3E5FE43-CD68-C342-9095-2FE190F9DEAB}"/>
              </a:ext>
            </a:extLst>
          </p:cNvPr>
          <p:cNvSpPr/>
          <p:nvPr/>
        </p:nvSpPr>
        <p:spPr>
          <a:xfrm>
            <a:off x="0" y="6430713"/>
            <a:ext cx="12192000" cy="493962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4703"/>
            <a:ext cx="10515600" cy="54927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Структура расходов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079349" y="581682"/>
            <a:ext cx="950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тыс.руб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62519" y="5788823"/>
            <a:ext cx="3950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50 193,6 тыс. руб.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0192475"/>
              </p:ext>
            </p:extLst>
          </p:nvPr>
        </p:nvGraphicFramePr>
        <p:xfrm>
          <a:off x="0" y="862922"/>
          <a:ext cx="12354519" cy="5479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1421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3E5FE43-CD68-C342-9095-2FE190F9DEAB}"/>
              </a:ext>
            </a:extLst>
          </p:cNvPr>
          <p:cNvSpPr/>
          <p:nvPr/>
        </p:nvSpPr>
        <p:spPr>
          <a:xfrm>
            <a:off x="0" y="6430713"/>
            <a:ext cx="12192000" cy="493962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1082624" y="80388"/>
            <a:ext cx="10207625" cy="10349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по Доможировскому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сельскому поселению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Лодейнопольского муниципального района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val="800626462"/>
              </p:ext>
            </p:extLst>
          </p:nvPr>
        </p:nvGraphicFramePr>
        <p:xfrm>
          <a:off x="361741" y="1225899"/>
          <a:ext cx="11314444" cy="4903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031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2134</TotalTime>
  <Words>681</Words>
  <Application>Microsoft Office PowerPoint</Application>
  <PresentationFormat>Произвольный</PresentationFormat>
  <Paragraphs>196</Paragraphs>
  <Slides>14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Исполнение бюджета по Доможировскому сельскому поселению за 2020 год.</vt:lpstr>
      <vt:lpstr>Основные понятия Бюджет – форма образования и расходования средств, предназначенных для финансового обеспечения задач и функций местного самоуправления</vt:lpstr>
      <vt:lpstr>Основы бюджетного процесса Этапы бюджетного процесса.</vt:lpstr>
      <vt:lpstr>Презентация PowerPoint</vt:lpstr>
      <vt:lpstr>Презентация PowerPoint</vt:lpstr>
      <vt:lpstr>Структура доходов</vt:lpstr>
      <vt:lpstr>Доходы в разрезе источников доходов</vt:lpstr>
      <vt:lpstr>Структура расходов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Источники формирования Дорожного фонда по Алеховщинскому сельскому поселению за 2020 год </vt:lpstr>
    </vt:vector>
  </TitlesOfParts>
  <Company>Комитет финансов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 Лодейнопольского муниципального района  на 2016 год</dc:title>
  <dc:creator>vm8008@mail.ru</dc:creator>
  <cp:lastModifiedBy>User Windows</cp:lastModifiedBy>
  <cp:revision>320</cp:revision>
  <cp:lastPrinted>2017-11-15T08:25:23Z</cp:lastPrinted>
  <dcterms:created xsi:type="dcterms:W3CDTF">2015-11-18T13:17:52Z</dcterms:created>
  <dcterms:modified xsi:type="dcterms:W3CDTF">2021-07-23T07:07:31Z</dcterms:modified>
</cp:coreProperties>
</file>