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17"/>
  </p:notesMasterIdLst>
  <p:sldIdLst>
    <p:sldId id="256" r:id="rId2"/>
    <p:sldId id="275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77" r:id="rId11"/>
    <p:sldId id="265" r:id="rId12"/>
    <p:sldId id="272" r:id="rId13"/>
    <p:sldId id="273" r:id="rId14"/>
    <p:sldId id="274" r:id="rId15"/>
    <p:sldId id="270" r:id="rId16"/>
  </p:sldIdLst>
  <p:sldSz cx="12192000" cy="6858000"/>
  <p:notesSz cx="9926638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2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F4F"/>
    <a:srgbClr val="006FC1"/>
    <a:srgbClr val="5F7262"/>
    <a:srgbClr val="B9E0B8"/>
    <a:srgbClr val="4C644E"/>
    <a:srgbClr val="4B6349"/>
    <a:srgbClr val="295730"/>
    <a:srgbClr val="6DAD74"/>
    <a:srgbClr val="78201D"/>
    <a:srgbClr val="465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3786" autoAdjust="0"/>
  </p:normalViewPr>
  <p:slideViewPr>
    <p:cSldViewPr>
      <p:cViewPr varScale="1">
        <p:scale>
          <a:sx n="70" d="100"/>
          <a:sy n="70" d="100"/>
        </p:scale>
        <p:origin x="714" y="60"/>
      </p:cViewPr>
      <p:guideLst>
        <p:guide orient="horz" pos="2880"/>
        <p:guide pos="3840"/>
        <p:guide orient="horz" pos="1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767EFF-E22B-480D-A337-8847C2EF3756}" type="datetimeFigureOut">
              <a:rPr lang="ru-RU"/>
              <a:pPr>
                <a:defRPr/>
              </a:pPr>
              <a:t>13.03.2023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3060BF-FCA9-45B0-B426-187F58A536F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59082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2312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618C20-AFAE-457C-8F60-9950B4E442AE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1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31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96C-B496-44CE-8F33-D3B1F34CACF3}" type="datetimeFigureOut">
              <a:rPr lang="en-US"/>
              <a:pPr>
                <a:defRPr/>
              </a:pPr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C1A52-F3E1-4C14-88BA-7704C988D6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031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96C-B496-44CE-8F33-D3B1F34CACF3}" type="datetimeFigureOut">
              <a:rPr lang="en-US"/>
              <a:pPr>
                <a:defRPr/>
              </a:pPr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54FE-5D8A-4261-B58F-76EA3A0BAE6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81649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0445-37B5-4A63-949B-1859C86C7D3D}" type="datetimeFigureOut">
              <a:rPr lang="en-US"/>
              <a:pPr>
                <a:defRPr/>
              </a:pPr>
              <a:t>3/13/2023</a:t>
            </a:fld>
            <a:endParaRPr lang="en-US" dirty="0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806D1-C767-4D58-A1D4-531EE9749B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83853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7D2DB7-6548-4A17-9BD6-BDC6D4AACB28}" type="datetimeFigureOut">
              <a:rPr lang="en-US"/>
              <a:pPr>
                <a:defRPr/>
              </a:pPr>
              <a:t>3/13/2023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02FEB4A-703D-4664-AB0C-500FF259545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712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1037167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6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96C-B496-44CE-8F33-D3B1F34CACF3}" type="datetimeFigureOut">
              <a:rPr lang="en-US"/>
              <a:pPr>
                <a:defRPr/>
              </a:pPr>
              <a:t>3/13/2023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181EB-F74D-4EF4-85D3-4A10DD0277B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006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452938"/>
            <a:ext cx="9042400" cy="16002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96C-B496-44CE-8F33-D3B1F34CACF3}" type="datetimeFigureOut">
              <a:rPr lang="en-US"/>
              <a:pPr>
                <a:defRPr/>
              </a:pPr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E724B-3086-4D8E-B555-289BA3C042B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434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37167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96C-B496-44CE-8F33-D3B1F34CACF3}" type="datetimeFigureOut">
              <a:rPr lang="en-US"/>
              <a:pPr>
                <a:defRPr/>
              </a:pPr>
              <a:t>3/13/2023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0BD74-F05E-4A97-8B7F-884E4109A61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410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96C-B496-44CE-8F33-D3B1F34CACF3}" type="datetimeFigureOut">
              <a:rPr lang="en-US"/>
              <a:pPr>
                <a:defRPr/>
              </a:pPr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06AB8-516F-4A6E-8CB8-97C03A015E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487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11767" y="1249364"/>
            <a:ext cx="4876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6193367" y="1249364"/>
            <a:ext cx="4876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96C-B496-44CE-8F33-D3B1F34CACF3}" type="datetimeFigureOut">
              <a:rPr lang="en-US"/>
              <a:pPr>
                <a:defRPr/>
              </a:pPr>
              <a:t>3/13/2023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6972C-85AF-4B1B-987E-F4F194F99D0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2842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96C-B496-44CE-8F33-D3B1F34CACF3}" type="datetimeFigureOut">
              <a:rPr lang="en-US"/>
              <a:pPr>
                <a:defRPr/>
              </a:pPr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C1116-15EB-4099-AFFB-71B4049682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9596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2871259" y="2515130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96C-B496-44CE-8F33-D3B1F34CACF3}" type="datetimeFigureOut">
              <a:rPr lang="en-US"/>
              <a:pPr>
                <a:defRPr/>
              </a:pPr>
              <a:t>3/13/2023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CD72-AE3F-4175-850C-F75A4C4A39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0979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96C-B496-44CE-8F33-D3B1F34CACF3}" type="datetimeFigureOut">
              <a:rPr lang="en-US"/>
              <a:pPr>
                <a:defRPr/>
              </a:pPr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66C4D-29EE-49C2-AFF9-E1AF0F4883C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7839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16000" y="685800"/>
            <a:ext cx="1005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1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D917664-9970-4363-9CEB-06958E378ABF}" type="datetime1">
              <a:rPr lang="ru-RU"/>
              <a:pPr>
                <a:defRPr/>
              </a:pPr>
              <a:t>13.03.2023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6208714"/>
            <a:ext cx="6498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8014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262626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E865687F-3F47-4848-8EA2-8DCEC5235E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8" name="Rectangle 7"/>
          <p:cNvSpPr/>
          <p:nvPr/>
        </p:nvSpPr>
        <p:spPr>
          <a:xfrm>
            <a:off x="685800" y="0"/>
            <a:ext cx="10820399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21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2" userDrawn="1">
          <p15:clr>
            <a:srgbClr val="F26B43"/>
          </p15:clr>
        </p15:guide>
        <p15:guide id="2" pos="72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8.png"/><Relationship Id="rId10" Type="http://schemas.openxmlformats.org/officeDocument/2006/relationships/image" Target="../media/image37.png"/><Relationship Id="rId4" Type="http://schemas.openxmlformats.org/officeDocument/2006/relationships/image" Target="../media/image7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5410200"/>
            <a:ext cx="12192000" cy="1447800"/>
            <a:chOff x="0" y="4953000"/>
            <a:chExt cx="9144000" cy="1905000"/>
          </a:xfrm>
        </p:grpSpPr>
        <p:sp>
          <p:nvSpPr>
            <p:cNvPr id="28674" name="object 2"/>
            <p:cNvSpPr>
              <a:spLocks/>
            </p:cNvSpPr>
            <p:nvPr/>
          </p:nvSpPr>
          <p:spPr bwMode="auto">
            <a:xfrm>
              <a:off x="1687513" y="4953000"/>
              <a:ext cx="7456487" cy="488950"/>
            </a:xfrm>
            <a:custGeom>
              <a:avLst/>
              <a:gdLst>
                <a:gd name="T0" fmla="*/ 7451018 w 7456805"/>
                <a:gd name="T1" fmla="*/ 0 h 488314"/>
                <a:gd name="T2" fmla="*/ 0 w 7456805"/>
                <a:gd name="T3" fmla="*/ 296431 h 488314"/>
                <a:gd name="T4" fmla="*/ 7451018 w 7456805"/>
                <a:gd name="T5" fmla="*/ 499110 h 488314"/>
                <a:gd name="T6" fmla="*/ 7451018 w 7456805"/>
                <a:gd name="T7" fmla="*/ 0 h 4883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56805"/>
                <a:gd name="T13" fmla="*/ 0 h 488314"/>
                <a:gd name="T14" fmla="*/ 7456805 w 7456805"/>
                <a:gd name="T15" fmla="*/ 488314 h 4883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56805" h="488314">
                  <a:moveTo>
                    <a:pt x="7456424" y="0"/>
                  </a:moveTo>
                  <a:lnTo>
                    <a:pt x="0" y="289941"/>
                  </a:lnTo>
                  <a:lnTo>
                    <a:pt x="7456424" y="488188"/>
                  </a:lnTo>
                  <a:lnTo>
                    <a:pt x="7456424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8675" name="object 3"/>
            <p:cNvSpPr>
              <a:spLocks/>
            </p:cNvSpPr>
            <p:nvPr/>
          </p:nvSpPr>
          <p:spPr bwMode="auto">
            <a:xfrm>
              <a:off x="111125" y="5237163"/>
              <a:ext cx="9032875" cy="788987"/>
            </a:xfrm>
            <a:custGeom>
              <a:avLst/>
              <a:gdLst>
                <a:gd name="T0" fmla="*/ 9032652 w 9032875"/>
                <a:gd name="T1" fmla="*/ 0 h 788670"/>
                <a:gd name="T2" fmla="*/ 0 w 9032875"/>
                <a:gd name="T3" fmla="*/ 0 h 788670"/>
                <a:gd name="T4" fmla="*/ 9032652 w 9032875"/>
                <a:gd name="T5" fmla="*/ 794076 h 788670"/>
                <a:gd name="T6" fmla="*/ 9032652 w 9032875"/>
                <a:gd name="T7" fmla="*/ 0 h 7886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32875"/>
                <a:gd name="T13" fmla="*/ 0 h 788670"/>
                <a:gd name="T14" fmla="*/ 9032875 w 9032875"/>
                <a:gd name="T15" fmla="*/ 788670 h 7886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32875" h="788670">
                  <a:moveTo>
                    <a:pt x="9032652" y="0"/>
                  </a:moveTo>
                  <a:lnTo>
                    <a:pt x="0" y="0"/>
                  </a:lnTo>
                  <a:lnTo>
                    <a:pt x="9032652" y="788669"/>
                  </a:lnTo>
                  <a:lnTo>
                    <a:pt x="90326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8676" name="object 4"/>
            <p:cNvSpPr>
              <a:spLocks noChangeArrowheads="1"/>
            </p:cNvSpPr>
            <p:nvPr/>
          </p:nvSpPr>
          <p:spPr bwMode="auto">
            <a:xfrm>
              <a:off x="0" y="4999038"/>
              <a:ext cx="9144000" cy="1858962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77" name="object 5"/>
            <p:cNvSpPr>
              <a:spLocks noChangeArrowheads="1"/>
            </p:cNvSpPr>
            <p:nvPr/>
          </p:nvSpPr>
          <p:spPr bwMode="auto">
            <a:xfrm>
              <a:off x="0" y="4991100"/>
              <a:ext cx="9144000" cy="80327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85800" y="2740047"/>
            <a:ext cx="10820400" cy="2212953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+mn-cs"/>
              </a:rPr>
              <a:t>ДОМОЖИРОВСКОЕ СЕЛЬСКОЕ ПОСЕЛЕНИЕ ЛОДЕЙНОПОЛЬСКОГО МУНИЦИПАЛЬНОГО РАЙОНА ЛЕНИНГРАДСКОЙ ОБЛАСТИ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1000" y="228600"/>
            <a:ext cx="11506200" cy="2165678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Бюджет для </a:t>
            </a:r>
            <a:r>
              <a:rPr lang="ru-RU" sz="24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граждан К </a:t>
            </a:r>
            <a:r>
              <a:rPr lang="ru-RU" sz="24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проекту решения 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 бюджете на 2023 год 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 плановый период 2024-2025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object 6"/>
          <p:cNvSpPr>
            <a:spLocks noChangeArrowheads="1"/>
          </p:cNvSpPr>
          <p:nvPr/>
        </p:nvSpPr>
        <p:spPr bwMode="auto">
          <a:xfrm>
            <a:off x="4047207" y="4957328"/>
            <a:ext cx="2585495" cy="1919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48" name="object 8"/>
          <p:cNvSpPr>
            <a:spLocks noChangeArrowheads="1"/>
          </p:cNvSpPr>
          <p:nvPr/>
        </p:nvSpPr>
        <p:spPr bwMode="auto">
          <a:xfrm>
            <a:off x="3753425" y="3733801"/>
            <a:ext cx="1128137" cy="16414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49" name="object 9"/>
          <p:cNvSpPr>
            <a:spLocks noChangeArrowheads="1"/>
          </p:cNvSpPr>
          <p:nvPr/>
        </p:nvSpPr>
        <p:spPr bwMode="auto">
          <a:xfrm>
            <a:off x="5738019" y="3733801"/>
            <a:ext cx="972345" cy="16414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50" name="object 10"/>
          <p:cNvSpPr>
            <a:spLocks noChangeArrowheads="1"/>
          </p:cNvSpPr>
          <p:nvPr/>
        </p:nvSpPr>
        <p:spPr bwMode="auto">
          <a:xfrm>
            <a:off x="4060104" y="3815556"/>
            <a:ext cx="947267" cy="13811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51" name="object 11"/>
          <p:cNvSpPr>
            <a:spLocks noChangeArrowheads="1"/>
          </p:cNvSpPr>
          <p:nvPr/>
        </p:nvSpPr>
        <p:spPr bwMode="auto">
          <a:xfrm>
            <a:off x="5562601" y="3733801"/>
            <a:ext cx="808037" cy="15446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52" name="object 12"/>
          <p:cNvSpPr>
            <a:spLocks noChangeArrowheads="1"/>
          </p:cNvSpPr>
          <p:nvPr/>
        </p:nvSpPr>
        <p:spPr bwMode="auto">
          <a:xfrm>
            <a:off x="1571626" y="1130300"/>
            <a:ext cx="976313" cy="6683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53" name="object 13"/>
          <p:cNvSpPr>
            <a:spLocks noChangeArrowheads="1"/>
          </p:cNvSpPr>
          <p:nvPr/>
        </p:nvSpPr>
        <p:spPr bwMode="auto">
          <a:xfrm>
            <a:off x="1543051" y="1182688"/>
            <a:ext cx="879475" cy="4873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54" name="object 14"/>
          <p:cNvSpPr>
            <a:spLocks noChangeArrowheads="1"/>
          </p:cNvSpPr>
          <p:nvPr/>
        </p:nvSpPr>
        <p:spPr bwMode="auto">
          <a:xfrm>
            <a:off x="1631950" y="1118586"/>
            <a:ext cx="857250" cy="58162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</a:rPr>
              <a:t>Год</a:t>
            </a:r>
            <a:endParaRPr lang="ru-RU" altLang="ru-RU" sz="1800" b="1" i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5855" name="object 15"/>
          <p:cNvSpPr>
            <a:spLocks/>
          </p:cNvSpPr>
          <p:nvPr/>
        </p:nvSpPr>
        <p:spPr bwMode="auto">
          <a:xfrm>
            <a:off x="1631950" y="1152525"/>
            <a:ext cx="857250" cy="547688"/>
          </a:xfrm>
          <a:custGeom>
            <a:avLst/>
            <a:gdLst>
              <a:gd name="T0" fmla="*/ 0 w 857885"/>
              <a:gd name="T1" fmla="*/ 90417 h 548005"/>
              <a:gd name="T2" fmla="*/ 7093 w 857885"/>
              <a:gd name="T3" fmla="*/ 55230 h 548005"/>
              <a:gd name="T4" fmla="*/ 26413 w 857885"/>
              <a:gd name="T5" fmla="*/ 26494 h 548005"/>
              <a:gd name="T6" fmla="*/ 55089 w 857885"/>
              <a:gd name="T7" fmla="*/ 7109 h 548005"/>
              <a:gd name="T8" fmla="*/ 90197 w 857885"/>
              <a:gd name="T9" fmla="*/ 0 h 548005"/>
              <a:gd name="T10" fmla="*/ 756745 w 857885"/>
              <a:gd name="T11" fmla="*/ 0 h 548005"/>
              <a:gd name="T12" fmla="*/ 791853 w 857885"/>
              <a:gd name="T13" fmla="*/ 7109 h 548005"/>
              <a:gd name="T14" fmla="*/ 820522 w 857885"/>
              <a:gd name="T15" fmla="*/ 26494 h 548005"/>
              <a:gd name="T16" fmla="*/ 839853 w 857885"/>
              <a:gd name="T17" fmla="*/ 55230 h 548005"/>
              <a:gd name="T18" fmla="*/ 846942 w 857885"/>
              <a:gd name="T19" fmla="*/ 90417 h 548005"/>
              <a:gd name="T20" fmla="*/ 846942 w 857885"/>
              <a:gd name="T21" fmla="*/ 452221 h 548005"/>
              <a:gd name="T22" fmla="*/ 839853 w 857885"/>
              <a:gd name="T23" fmla="*/ 487412 h 548005"/>
              <a:gd name="T24" fmla="*/ 820522 w 857885"/>
              <a:gd name="T25" fmla="*/ 516153 h 548005"/>
              <a:gd name="T26" fmla="*/ 791853 w 857885"/>
              <a:gd name="T27" fmla="*/ 535533 h 548005"/>
              <a:gd name="T28" fmla="*/ 756745 w 857885"/>
              <a:gd name="T29" fmla="*/ 542641 h 548005"/>
              <a:gd name="T30" fmla="*/ 90197 w 857885"/>
              <a:gd name="T31" fmla="*/ 542641 h 548005"/>
              <a:gd name="T32" fmla="*/ 55089 w 857885"/>
              <a:gd name="T33" fmla="*/ 535533 h 548005"/>
              <a:gd name="T34" fmla="*/ 26413 w 857885"/>
              <a:gd name="T35" fmla="*/ 516153 h 548005"/>
              <a:gd name="T36" fmla="*/ 7093 w 857885"/>
              <a:gd name="T37" fmla="*/ 487412 h 548005"/>
              <a:gd name="T38" fmla="*/ 0 w 857885"/>
              <a:gd name="T39" fmla="*/ 452221 h 548005"/>
              <a:gd name="T40" fmla="*/ 0 w 857885"/>
              <a:gd name="T41" fmla="*/ 90417 h 5480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57885"/>
              <a:gd name="T64" fmla="*/ 0 h 548005"/>
              <a:gd name="T65" fmla="*/ 857885 w 857885"/>
              <a:gd name="T66" fmla="*/ 548005 h 54800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57885" h="548005">
                <a:moveTo>
                  <a:pt x="0" y="91312"/>
                </a:moveTo>
                <a:lnTo>
                  <a:pt x="7178" y="55774"/>
                </a:lnTo>
                <a:lnTo>
                  <a:pt x="26753" y="26749"/>
                </a:lnTo>
                <a:lnTo>
                  <a:pt x="55786" y="7177"/>
                </a:lnTo>
                <a:lnTo>
                  <a:pt x="91339" y="0"/>
                </a:lnTo>
                <a:lnTo>
                  <a:pt x="766331" y="0"/>
                </a:lnTo>
                <a:lnTo>
                  <a:pt x="801884" y="7177"/>
                </a:lnTo>
                <a:lnTo>
                  <a:pt x="830917" y="26749"/>
                </a:lnTo>
                <a:lnTo>
                  <a:pt x="850492" y="55774"/>
                </a:lnTo>
                <a:lnTo>
                  <a:pt x="857670" y="91312"/>
                </a:lnTo>
                <a:lnTo>
                  <a:pt x="857670" y="456692"/>
                </a:lnTo>
                <a:lnTo>
                  <a:pt x="850492" y="492230"/>
                </a:lnTo>
                <a:lnTo>
                  <a:pt x="830917" y="521255"/>
                </a:lnTo>
                <a:lnTo>
                  <a:pt x="801884" y="540827"/>
                </a:lnTo>
                <a:lnTo>
                  <a:pt x="766331" y="548005"/>
                </a:lnTo>
                <a:lnTo>
                  <a:pt x="91339" y="548005"/>
                </a:lnTo>
                <a:lnTo>
                  <a:pt x="55786" y="540827"/>
                </a:lnTo>
                <a:lnTo>
                  <a:pt x="26753" y="521255"/>
                </a:lnTo>
                <a:lnTo>
                  <a:pt x="7178" y="492230"/>
                </a:lnTo>
                <a:lnTo>
                  <a:pt x="0" y="456692"/>
                </a:lnTo>
                <a:lnTo>
                  <a:pt x="0" y="91312"/>
                </a:lnTo>
                <a:close/>
              </a:path>
            </a:pathLst>
          </a:custGeom>
          <a:noFill/>
          <a:ln w="12700">
            <a:solidFill>
              <a:srgbClr val="CEC5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60" name="object 21"/>
          <p:cNvSpPr>
            <a:spLocks noChangeArrowheads="1"/>
          </p:cNvSpPr>
          <p:nvPr/>
        </p:nvSpPr>
        <p:spPr bwMode="auto">
          <a:xfrm>
            <a:off x="1528763" y="2451101"/>
            <a:ext cx="1014412" cy="6572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2024</a:t>
            </a:r>
            <a:endParaRPr lang="ru-RU" altLang="ru-RU" sz="18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5861" name="object 23"/>
          <p:cNvSpPr>
            <a:spLocks noChangeArrowheads="1"/>
          </p:cNvSpPr>
          <p:nvPr/>
        </p:nvSpPr>
        <p:spPr bwMode="auto">
          <a:xfrm>
            <a:off x="1538288" y="3132138"/>
            <a:ext cx="1033462" cy="68421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2025</a:t>
            </a:r>
            <a:endParaRPr lang="ru-RU" altLang="ru-RU" sz="18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5862" name="object 25"/>
          <p:cNvSpPr>
            <a:spLocks noChangeArrowheads="1"/>
          </p:cNvSpPr>
          <p:nvPr/>
        </p:nvSpPr>
        <p:spPr bwMode="auto">
          <a:xfrm>
            <a:off x="2506663" y="1084264"/>
            <a:ext cx="2419350" cy="75341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Доходы</a:t>
            </a:r>
            <a:endParaRPr lang="ru-RU" altLang="ru-RU" sz="1800" b="1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40000"/>
                  </a:scheme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5876" name="object 39"/>
          <p:cNvSpPr>
            <a:spLocks noChangeArrowheads="1"/>
          </p:cNvSpPr>
          <p:nvPr/>
        </p:nvSpPr>
        <p:spPr bwMode="auto">
          <a:xfrm>
            <a:off x="2506663" y="1760538"/>
            <a:ext cx="2419350" cy="6985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77" name="object 41"/>
          <p:cNvSpPr>
            <a:spLocks noChangeArrowheads="1"/>
          </p:cNvSpPr>
          <p:nvPr/>
        </p:nvSpPr>
        <p:spPr bwMode="auto">
          <a:xfrm>
            <a:off x="2511425" y="2451101"/>
            <a:ext cx="2414588" cy="65722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78" name="object 43"/>
          <p:cNvSpPr>
            <a:spLocks noChangeArrowheads="1"/>
          </p:cNvSpPr>
          <p:nvPr/>
        </p:nvSpPr>
        <p:spPr bwMode="auto">
          <a:xfrm>
            <a:off x="2519364" y="3132138"/>
            <a:ext cx="2419350" cy="690562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79" name="object 45"/>
          <p:cNvSpPr>
            <a:spLocks noChangeArrowheads="1"/>
          </p:cNvSpPr>
          <p:nvPr/>
        </p:nvSpPr>
        <p:spPr bwMode="auto">
          <a:xfrm>
            <a:off x="5227639" y="1084264"/>
            <a:ext cx="2376487" cy="725487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Расходы</a:t>
            </a:r>
            <a:endParaRPr lang="ru-RU" altLang="ru-RU" sz="1800" b="1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40000"/>
                  </a:scheme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5881" name="object 47"/>
          <p:cNvSpPr>
            <a:spLocks noChangeArrowheads="1"/>
          </p:cNvSpPr>
          <p:nvPr/>
        </p:nvSpPr>
        <p:spPr bwMode="auto">
          <a:xfrm>
            <a:off x="5227639" y="1751012"/>
            <a:ext cx="2376487" cy="72548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82" name="object 49"/>
          <p:cNvSpPr>
            <a:spLocks noChangeArrowheads="1"/>
          </p:cNvSpPr>
          <p:nvPr/>
        </p:nvSpPr>
        <p:spPr bwMode="auto">
          <a:xfrm>
            <a:off x="5214938" y="2438400"/>
            <a:ext cx="2419350" cy="6985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83" name="object 51"/>
          <p:cNvSpPr>
            <a:spLocks noChangeArrowheads="1"/>
          </p:cNvSpPr>
          <p:nvPr/>
        </p:nvSpPr>
        <p:spPr bwMode="auto">
          <a:xfrm>
            <a:off x="5224462" y="3124200"/>
            <a:ext cx="2405063" cy="692150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84" name="object 53"/>
          <p:cNvSpPr>
            <a:spLocks noChangeArrowheads="1"/>
          </p:cNvSpPr>
          <p:nvPr/>
        </p:nvSpPr>
        <p:spPr bwMode="auto">
          <a:xfrm>
            <a:off x="7883525" y="1084263"/>
            <a:ext cx="2382838" cy="738915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Дефицит</a:t>
            </a:r>
            <a:endParaRPr lang="ru-RU" altLang="ru-RU" sz="1800" b="1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5886" name="object 55"/>
          <p:cNvSpPr>
            <a:spLocks noChangeArrowheads="1"/>
          </p:cNvSpPr>
          <p:nvPr/>
        </p:nvSpPr>
        <p:spPr bwMode="auto">
          <a:xfrm>
            <a:off x="7893051" y="1731963"/>
            <a:ext cx="2373313" cy="730311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88" name="object 57"/>
          <p:cNvSpPr>
            <a:spLocks noChangeArrowheads="1"/>
          </p:cNvSpPr>
          <p:nvPr/>
        </p:nvSpPr>
        <p:spPr bwMode="auto">
          <a:xfrm>
            <a:off x="7893051" y="2432717"/>
            <a:ext cx="2373313" cy="675609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90" name="object 59"/>
          <p:cNvSpPr>
            <a:spLocks noChangeArrowheads="1"/>
          </p:cNvSpPr>
          <p:nvPr/>
        </p:nvSpPr>
        <p:spPr bwMode="auto">
          <a:xfrm>
            <a:off x="7893051" y="3117850"/>
            <a:ext cx="2373313" cy="698500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92" name="object 61"/>
          <p:cNvSpPr>
            <a:spLocks noChangeArrowheads="1"/>
          </p:cNvSpPr>
          <p:nvPr/>
        </p:nvSpPr>
        <p:spPr bwMode="auto">
          <a:xfrm>
            <a:off x="8938418" y="3733801"/>
            <a:ext cx="471488" cy="1236663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93" name="object 62"/>
          <p:cNvSpPr>
            <a:spLocks noChangeArrowheads="1"/>
          </p:cNvSpPr>
          <p:nvPr/>
        </p:nvSpPr>
        <p:spPr bwMode="auto">
          <a:xfrm>
            <a:off x="7878762" y="4849019"/>
            <a:ext cx="2590800" cy="193992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94" name="object 63"/>
          <p:cNvSpPr>
            <a:spLocks noChangeArrowheads="1"/>
          </p:cNvSpPr>
          <p:nvPr/>
        </p:nvSpPr>
        <p:spPr bwMode="auto">
          <a:xfrm>
            <a:off x="8158160" y="5512594"/>
            <a:ext cx="582615" cy="463423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95" name="object 64"/>
          <p:cNvSpPr>
            <a:spLocks noChangeArrowheads="1"/>
          </p:cNvSpPr>
          <p:nvPr/>
        </p:nvSpPr>
        <p:spPr bwMode="auto">
          <a:xfrm>
            <a:off x="9605167" y="5803838"/>
            <a:ext cx="608012" cy="454025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895601" y="1905000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34753,0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615782" y="1861518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35401,1</a:t>
            </a:r>
            <a:endParaRPr lang="ru-RU" sz="2000" b="1" dirty="0">
              <a:ln w="50800"/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895601" y="2514600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26707,7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562601" y="2514600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27375,9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2895601" y="3276600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27400,4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499100" y="3203575"/>
            <a:ext cx="1738312" cy="39693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28098,1</a:t>
            </a:r>
          </a:p>
        </p:txBody>
      </p:sp>
      <p:sp>
        <p:nvSpPr>
          <p:cNvPr id="63" name="object 21">
            <a:extLst>
              <a:ext uri="{FF2B5EF4-FFF2-40B4-BE49-F238E27FC236}">
                <a16:creationId xmlns="" xmlns:a16="http://schemas.microsoft.com/office/drawing/2014/main" id="{B302E2FC-3B1F-4EE9-9B28-00FB6057B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760539"/>
            <a:ext cx="1033462" cy="698501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2023</a:t>
            </a:r>
            <a:endParaRPr lang="ru-RU" altLang="ru-RU" sz="18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33A43C4-446D-4DC6-8DC2-5E30C1D922CB}"/>
              </a:ext>
            </a:extLst>
          </p:cNvPr>
          <p:cNvSpPr/>
          <p:nvPr/>
        </p:nvSpPr>
        <p:spPr>
          <a:xfrm>
            <a:off x="8501479" y="1823177"/>
            <a:ext cx="1200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   - 648,1</a:t>
            </a:r>
            <a:endParaRPr lang="ru-RU" dirty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7F77E186-A9CC-4475-A6AC-914112B56B80}"/>
              </a:ext>
            </a:extLst>
          </p:cNvPr>
          <p:cNvSpPr/>
          <p:nvPr/>
        </p:nvSpPr>
        <p:spPr>
          <a:xfrm>
            <a:off x="8501479" y="2545378"/>
            <a:ext cx="1200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   - 668,2</a:t>
            </a:r>
            <a:endParaRPr lang="ru-RU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CFCB66AF-6959-4770-8335-E7EC126FA8C2}"/>
              </a:ext>
            </a:extLst>
          </p:cNvPr>
          <p:cNvSpPr/>
          <p:nvPr/>
        </p:nvSpPr>
        <p:spPr>
          <a:xfrm>
            <a:off x="8501479" y="3191430"/>
            <a:ext cx="1200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   - 697.7</a:t>
            </a:r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81000" y="228600"/>
            <a:ext cx="11506200" cy="698345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6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параметры бюджета Доможировского сельского поселения на 2023 и плановый период 2024 и 2025 </a:t>
            </a:r>
            <a:r>
              <a:rPr lang="ru-RU" sz="16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годов</a:t>
            </a:r>
            <a:r>
              <a:rPr lang="ru-RU" sz="16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200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(тыс. </a:t>
            </a:r>
            <a:r>
              <a:rPr lang="ru-RU" sz="1200" cap="all" spc="150" dirty="0" err="1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</a:t>
            </a:r>
            <a:r>
              <a:rPr lang="ru-RU" sz="1200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ru-RU" sz="1600" cap="all" spc="150" dirty="0">
              <a:ln w="1905"/>
              <a:gradFill>
                <a:gsLst>
                  <a:gs pos="0">
                    <a:srgbClr val="730E00">
                      <a:shade val="20000"/>
                      <a:satMod val="200000"/>
                    </a:srgbClr>
                  </a:gs>
                  <a:gs pos="78000">
                    <a:srgbClr val="730E00">
                      <a:tint val="90000"/>
                      <a:shade val="89000"/>
                      <a:satMod val="220000"/>
                    </a:srgbClr>
                  </a:gs>
                  <a:gs pos="100000">
                    <a:srgbClr val="730E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0" y="5796032"/>
            <a:ext cx="6921501" cy="1074737"/>
            <a:chOff x="1524000" y="5783264"/>
            <a:chExt cx="5397501" cy="1074737"/>
          </a:xfrm>
        </p:grpSpPr>
        <p:sp>
          <p:nvSpPr>
            <p:cNvPr id="43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44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45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2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2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409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5796032"/>
            <a:ext cx="6921501" cy="1074737"/>
            <a:chOff x="1524000" y="5783264"/>
            <a:chExt cx="5397501" cy="1074737"/>
          </a:xfrm>
        </p:grpSpPr>
        <p:sp>
          <p:nvSpPr>
            <p:cNvPr id="12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3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4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871289"/>
              </p:ext>
            </p:extLst>
          </p:nvPr>
        </p:nvGraphicFramePr>
        <p:xfrm>
          <a:off x="380998" y="1549875"/>
          <a:ext cx="11506202" cy="5183091"/>
        </p:xfrm>
        <a:graphic>
          <a:graphicData uri="http://schemas.openxmlformats.org/drawingml/2006/table">
            <a:tbl>
              <a:tblPr/>
              <a:tblGrid>
                <a:gridCol w="44540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3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77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7921"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доходов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2022</a:t>
                      </a:r>
                    </a:p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(оценка)</a:t>
                      </a:r>
                    </a:p>
                  </a:txBody>
                  <a:tcPr marL="0" marR="0" marT="1206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2023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2024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2025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8866,0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9181,3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9540,1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10047,3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4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1972,1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2112,1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2264,1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2424,9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2806,0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2918,2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3035,0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3156,4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</a:t>
                      </a:r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415,3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4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физлиц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4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3120,0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3150,0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3170,0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3320,0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4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6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1340,5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786,8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762,3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746,5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23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610,6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591,8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564,3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546,5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56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232,9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56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 нематериальных активов</a:t>
                      </a: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921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НАЛОГОВЫЕ И НЕНАЛОГОВЫЕ ДОХОДЫ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10206,5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9968,1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10302,4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10793,8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35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20346,1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24769,9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16405,3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16606,6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35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 О Г О  Д О Х О Д 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30552,6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34753,0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26707,7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27400,4</a:t>
                      </a: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381000" y="228600"/>
            <a:ext cx="11506200" cy="1192709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Основные параметры доходной части бюджета Доможировского сельского поселения на 2023 год и плановый период 2024 и 2025 годов </a:t>
            </a:r>
            <a:r>
              <a:rPr lang="ru-RU" sz="12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(тыс.руб)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5796032"/>
            <a:ext cx="6921501" cy="1074737"/>
            <a:chOff x="1524000" y="5783264"/>
            <a:chExt cx="5397501" cy="1074737"/>
          </a:xfrm>
        </p:grpSpPr>
        <p:sp>
          <p:nvSpPr>
            <p:cNvPr id="9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0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2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36046" y="1373188"/>
            <a:ext cx="10030033" cy="510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814050" y="1341436"/>
            <a:ext cx="13684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300" b="1" dirty="0">
                <a:solidFill>
                  <a:prstClr val="black"/>
                </a:solidFill>
                <a:latin typeface="Arial" charset="0"/>
                <a:cs typeface="+mn-cs"/>
              </a:rPr>
              <a:t>тыс.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000" y="228601"/>
            <a:ext cx="11506200" cy="956168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Структура расходов по разделам бюджетной классификации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618989"/>
              </p:ext>
            </p:extLst>
          </p:nvPr>
        </p:nvGraphicFramePr>
        <p:xfrm>
          <a:off x="714166" y="1371600"/>
          <a:ext cx="10030033" cy="51557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123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28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23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523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154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2023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2024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2025</a:t>
                      </a:r>
                    </a:p>
                  </a:txBody>
                  <a:tcPr marL="91441" marR="91441" marT="45694" marB="4569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055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Расходы всего: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35401,1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27375,9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28098,1</a:t>
                      </a:r>
                    </a:p>
                  </a:txBody>
                  <a:tcPr marL="91441" marR="91441" marT="45694" marB="4569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7246,2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7702,9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7737,8</a:t>
                      </a:r>
                    </a:p>
                  </a:txBody>
                  <a:tcPr marL="91441" marR="91441" marT="45694" marB="4569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1545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314,6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328,5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339,9</a:t>
                      </a:r>
                    </a:p>
                  </a:txBody>
                  <a:tcPr marL="91441" marR="91441" marT="45694" marB="4569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1545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безопасность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436,4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1441" marR="91441" marT="45694" marB="4569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1545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5455,8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3065,0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3186,4</a:t>
                      </a:r>
                    </a:p>
                  </a:txBody>
                  <a:tcPr marL="91441" marR="91441" marT="45694" marB="45694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871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4398,0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3258,2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2857,1</a:t>
                      </a:r>
                    </a:p>
                  </a:txBody>
                  <a:tcPr marL="91441" marR="91441" marT="45694" marB="45694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1545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16921,3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11944,6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12217,7</a:t>
                      </a:r>
                    </a:p>
                  </a:txBody>
                  <a:tcPr marL="91441" marR="91441" marT="45694" marB="45694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1545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628,8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406,7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 panose="020F0502020204030204" pitchFamily="34" charset="0"/>
                        </a:rPr>
                        <a:t>427,0</a:t>
                      </a:r>
                    </a:p>
                  </a:txBody>
                  <a:tcPr marL="91441" marR="91441" marT="45694" marB="45694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154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800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-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668,0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1330,2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5796032"/>
            <a:ext cx="6921501" cy="1074737"/>
            <a:chOff x="1524000" y="5783264"/>
            <a:chExt cx="5397501" cy="1074737"/>
          </a:xfrm>
        </p:grpSpPr>
        <p:sp>
          <p:nvSpPr>
            <p:cNvPr id="8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6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7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381000" y="228601"/>
            <a:ext cx="11506200" cy="956168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Расходы бюджета Доможировского сельского поселения по муниципальным программам на 2023-2025 гг.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292723"/>
              </p:ext>
            </p:extLst>
          </p:nvPr>
        </p:nvGraphicFramePr>
        <p:xfrm>
          <a:off x="685799" y="1333991"/>
          <a:ext cx="10820400" cy="5086261"/>
        </p:xfrm>
        <a:graphic>
          <a:graphicData uri="http://schemas.openxmlformats.org/drawingml/2006/table">
            <a:tbl>
              <a:tblPr/>
              <a:tblGrid>
                <a:gridCol w="6883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72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69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64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64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282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Показатель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2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2022 </a:t>
                      </a:r>
                    </a:p>
                    <a:p>
                      <a:pPr algn="ctr" fontAlgn="t"/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год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(оценка)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2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2023 год 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2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2024 </a:t>
                      </a:r>
                      <a:endParaRPr lang="ru-RU" sz="20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год  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2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2025 </a:t>
                      </a:r>
                      <a:endParaRPr lang="ru-RU" sz="20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год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D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80975" indent="0"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Программные расходы, всего: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22591,8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25939,5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16813,9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16809,2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214">
                <a:tc>
                  <a:txBody>
                    <a:bodyPr/>
                    <a:lstStyle/>
                    <a:p>
                      <a:pPr marL="180975" indent="0" algn="l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Удельный вес в расходах местного бюджета</a:t>
                      </a:r>
                      <a:r>
                        <a:rPr lang="ru-RU" sz="1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873">
                <a:tc>
                  <a:txBody>
                    <a:bodyPr/>
                    <a:lstStyle/>
                    <a:p>
                      <a:pPr marL="361950" indent="0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Муниципальная программа «Развитие автомобильных дорог Доможировского сельского поселения»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2809,3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2543,5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3035,0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3156,4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1740">
                <a:tc>
                  <a:txBody>
                    <a:bodyPr/>
                    <a:lstStyle/>
                    <a:p>
                      <a:pPr marL="361950" indent="0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Муниципальная программа «Обеспечение качественным жильем граждан на территории Доможировского сельского  поселения»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408,0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706,3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468,0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408,0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7611">
                <a:tc>
                  <a:txBody>
                    <a:bodyPr/>
                    <a:lstStyle/>
                    <a:p>
                      <a:pPr marL="361950" indent="0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Муниципальная программа «Обеспечение устойчивого функционирования и развития коммунальной и инженерной инфраструктуры и повышение энергоэффективности в Доможировском сельском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поселении»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1602,2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5873">
                <a:tc>
                  <a:txBody>
                    <a:bodyPr/>
                    <a:lstStyle/>
                    <a:p>
                      <a:pPr marL="361950" indent="0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Муниципальная программа "Развитие культуры в 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Доможировском сельском поселении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11398,1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16921,3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11944,6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12217,7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1740">
                <a:tc>
                  <a:txBody>
                    <a:bodyPr/>
                    <a:lstStyle/>
                    <a:p>
                      <a:pPr marL="361950" indent="0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Муниципальная программа "Развитие сельского хозяйства на территории Доможировского сельского поселения Лодейнопольского муниципального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района Ленинградской области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204,4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201,4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157,2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5873">
                <a:tc>
                  <a:txBody>
                    <a:bodyPr/>
                    <a:lstStyle/>
                    <a:p>
                      <a:pPr marL="361950" indent="0" algn="l" fontAlgn="t">
                        <a:tabLst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Муниципальная программа "Благоустройство территории 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Доможировского сельского поселения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2219,9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1543,9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1266,9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1077,4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1740">
                <a:tc>
                  <a:txBody>
                    <a:bodyPr/>
                    <a:lstStyle/>
                    <a:p>
                      <a:pPr marL="361950" indent="0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Муниципальная программа «Устойчивое общественное развитие в Доможировском сельском поселении»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3949,9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4080,9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744200" y="1263833"/>
            <a:ext cx="1295399" cy="2923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300" b="1" dirty="0">
                <a:solidFill>
                  <a:prstClr val="black"/>
                </a:solidFill>
                <a:latin typeface="Arial" charset="0"/>
                <a:cs typeface="+mn-cs"/>
              </a:rPr>
              <a:t>тыс. рублей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5796032"/>
            <a:ext cx="6921501" cy="1074737"/>
            <a:chOff x="1524000" y="5783264"/>
            <a:chExt cx="5397501" cy="1074737"/>
          </a:xfrm>
        </p:grpSpPr>
        <p:sp>
          <p:nvSpPr>
            <p:cNvPr id="6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7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8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099642"/>
              </p:ext>
            </p:extLst>
          </p:nvPr>
        </p:nvGraphicFramePr>
        <p:xfrm>
          <a:off x="685799" y="1447800"/>
          <a:ext cx="10820401" cy="3934487"/>
        </p:xfrm>
        <a:graphic>
          <a:graphicData uri="http://schemas.openxmlformats.org/drawingml/2006/table">
            <a:tbl>
              <a:tblPr/>
              <a:tblGrid>
                <a:gridCol w="6956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5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35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55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61999">
                <a:tc>
                  <a:txBody>
                    <a:bodyPr/>
                    <a:lstStyle>
                      <a:lvl1pPr indent="4572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644E"/>
                    </a:solidFill>
                  </a:tcPr>
                </a:tc>
                <a:tc>
                  <a:txBody>
                    <a:bodyPr/>
                    <a:lstStyle>
                      <a:lvl1pPr marL="80963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80963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План 2023 г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644E"/>
                    </a:solidFill>
                  </a:tcPr>
                </a:tc>
                <a:tc>
                  <a:txBody>
                    <a:bodyPr/>
                    <a:lstStyle>
                      <a:lvl1pPr marL="80963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80963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План 2024 г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644E"/>
                    </a:solidFill>
                  </a:tcPr>
                </a:tc>
                <a:tc>
                  <a:txBody>
                    <a:bodyPr/>
                    <a:lstStyle>
                      <a:lvl1pPr marL="80963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80963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План 2025г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644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3869">
                <a:tc>
                  <a:txBody>
                    <a:bodyPr/>
                    <a:lstStyle>
                      <a:lvl1pPr indent="5715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5715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Программная часть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0B8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indent="79375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79375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5000,0</a:t>
                      </a: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0B8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indent="4572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0B8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80963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80963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0B8">
                        <a:alpha val="29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39100">
                <a:tc>
                  <a:txBody>
                    <a:bodyPr/>
                    <a:lstStyle>
                      <a:lvl1pPr marL="238125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238125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культуры в Доможировском сельском поселении Лодейнопольского муниципального района Ленинградской области»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0B8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indent="79375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79375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5000,0</a:t>
                      </a: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0B8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indent="4572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0B8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80963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80963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0B8">
                        <a:alpha val="29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9519">
                <a:tc>
                  <a:txBody>
                    <a:bodyPr/>
                    <a:lstStyle>
                      <a:lvl1pPr marL="417513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417513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 процессных мероприятий «Капитальный ремонт культурно- досуговых муниципальных учреждений культуры» (инженерно-геодезические испытания и разработка проектно- сметной документации с прохождением государственной экспертизы).</a:t>
                      </a: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0B8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indent="79375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79375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5000,0</a:t>
                      </a: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0B8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indent="4572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0B8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80963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80963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0B8">
                        <a:alpha val="29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81000" y="228601"/>
            <a:ext cx="11506200" cy="685799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Адресная инвестиционная программа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744200" y="1263833"/>
            <a:ext cx="1295399" cy="2923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300" b="1" dirty="0">
                <a:solidFill>
                  <a:prstClr val="black"/>
                </a:solidFill>
                <a:latin typeface="Arial" charset="0"/>
                <a:cs typeface="+mn-cs"/>
              </a:rPr>
              <a:t>тыс. рублей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object 4"/>
          <p:cNvSpPr>
            <a:spLocks noChangeArrowheads="1"/>
          </p:cNvSpPr>
          <p:nvPr/>
        </p:nvSpPr>
        <p:spPr bwMode="auto">
          <a:xfrm>
            <a:off x="2614083" y="1195769"/>
            <a:ext cx="7112000" cy="4152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989" name="object 5"/>
          <p:cNvSpPr txBox="1">
            <a:spLocks noChangeArrowheads="1"/>
          </p:cNvSpPr>
          <p:nvPr/>
        </p:nvSpPr>
        <p:spPr bwMode="auto">
          <a:xfrm>
            <a:off x="3733800" y="2099159"/>
            <a:ext cx="4552950" cy="2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84150" indent="-58738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100"/>
              </a:spcBef>
              <a:buClrTx/>
              <a:buNone/>
            </a:pP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Уважаемые пользователи! Направить  свои мнения и пожелания по работе  рубрики “Бюджет для граждан” вы</a:t>
            </a:r>
            <a:endParaRPr lang="ru-RU" altLang="ru-RU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можете по электронному адресу</a:t>
            </a:r>
            <a:endParaRPr lang="ru-RU" altLang="ru-RU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lodeynoe@yandex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  <a:r>
              <a:rPr lang="en-US" altLang="ru-RU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ru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Ждем Ваших вопросов и предложений!</a:t>
            </a:r>
            <a:endParaRPr lang="ru-RU" altLang="ru-RU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900" y="245101"/>
            <a:ext cx="11506200" cy="593100"/>
          </a:xfrm>
          <a:prstGeom prst="roundRect">
            <a:avLst>
              <a:gd name="adj" fmla="val 6417"/>
            </a:avLst>
          </a:prstGeom>
          <a:solidFill>
            <a:srgbClr val="B9E0B8"/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Обратная связь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5410200"/>
            <a:ext cx="12192000" cy="1447800"/>
            <a:chOff x="0" y="4953000"/>
            <a:chExt cx="9144000" cy="1905000"/>
          </a:xfrm>
        </p:grpSpPr>
        <p:sp>
          <p:nvSpPr>
            <p:cNvPr id="9" name="object 2"/>
            <p:cNvSpPr>
              <a:spLocks/>
            </p:cNvSpPr>
            <p:nvPr/>
          </p:nvSpPr>
          <p:spPr bwMode="auto">
            <a:xfrm>
              <a:off x="1687513" y="4953000"/>
              <a:ext cx="7456487" cy="488950"/>
            </a:xfrm>
            <a:custGeom>
              <a:avLst/>
              <a:gdLst>
                <a:gd name="T0" fmla="*/ 7451018 w 7456805"/>
                <a:gd name="T1" fmla="*/ 0 h 488314"/>
                <a:gd name="T2" fmla="*/ 0 w 7456805"/>
                <a:gd name="T3" fmla="*/ 296431 h 488314"/>
                <a:gd name="T4" fmla="*/ 7451018 w 7456805"/>
                <a:gd name="T5" fmla="*/ 499110 h 488314"/>
                <a:gd name="T6" fmla="*/ 7451018 w 7456805"/>
                <a:gd name="T7" fmla="*/ 0 h 4883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56805"/>
                <a:gd name="T13" fmla="*/ 0 h 488314"/>
                <a:gd name="T14" fmla="*/ 7456805 w 7456805"/>
                <a:gd name="T15" fmla="*/ 488314 h 4883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56805" h="488314">
                  <a:moveTo>
                    <a:pt x="7456424" y="0"/>
                  </a:moveTo>
                  <a:lnTo>
                    <a:pt x="0" y="289941"/>
                  </a:lnTo>
                  <a:lnTo>
                    <a:pt x="7456424" y="488188"/>
                  </a:lnTo>
                  <a:lnTo>
                    <a:pt x="7456424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0" name="object 3"/>
            <p:cNvSpPr>
              <a:spLocks/>
            </p:cNvSpPr>
            <p:nvPr/>
          </p:nvSpPr>
          <p:spPr bwMode="auto">
            <a:xfrm>
              <a:off x="111125" y="5237163"/>
              <a:ext cx="9032875" cy="788987"/>
            </a:xfrm>
            <a:custGeom>
              <a:avLst/>
              <a:gdLst>
                <a:gd name="T0" fmla="*/ 9032652 w 9032875"/>
                <a:gd name="T1" fmla="*/ 0 h 788670"/>
                <a:gd name="T2" fmla="*/ 0 w 9032875"/>
                <a:gd name="T3" fmla="*/ 0 h 788670"/>
                <a:gd name="T4" fmla="*/ 9032652 w 9032875"/>
                <a:gd name="T5" fmla="*/ 794076 h 788670"/>
                <a:gd name="T6" fmla="*/ 9032652 w 9032875"/>
                <a:gd name="T7" fmla="*/ 0 h 7886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32875"/>
                <a:gd name="T13" fmla="*/ 0 h 788670"/>
                <a:gd name="T14" fmla="*/ 9032875 w 9032875"/>
                <a:gd name="T15" fmla="*/ 788670 h 7886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32875" h="788670">
                  <a:moveTo>
                    <a:pt x="9032652" y="0"/>
                  </a:moveTo>
                  <a:lnTo>
                    <a:pt x="0" y="0"/>
                  </a:lnTo>
                  <a:lnTo>
                    <a:pt x="9032652" y="788669"/>
                  </a:lnTo>
                  <a:lnTo>
                    <a:pt x="90326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1" name="object 4"/>
            <p:cNvSpPr>
              <a:spLocks noChangeArrowheads="1"/>
            </p:cNvSpPr>
            <p:nvPr/>
          </p:nvSpPr>
          <p:spPr bwMode="auto">
            <a:xfrm>
              <a:off x="0" y="4999038"/>
              <a:ext cx="9144000" cy="185896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object 5"/>
            <p:cNvSpPr>
              <a:spLocks noChangeArrowheads="1"/>
            </p:cNvSpPr>
            <p:nvPr/>
          </p:nvSpPr>
          <p:spPr bwMode="auto">
            <a:xfrm>
              <a:off x="0" y="4991100"/>
              <a:ext cx="9144000" cy="803275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378" y="1713265"/>
            <a:ext cx="3690884" cy="240153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81000" y="228600"/>
            <a:ext cx="11506200" cy="1309252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Административно-территориальное деление Доможировского сельского </a:t>
            </a:r>
            <a:r>
              <a:rPr lang="ru-RU" sz="24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поселения</a:t>
            </a:r>
            <a:endParaRPr lang="ru-RU" sz="2400" b="1" cap="all" spc="150" dirty="0">
              <a:ln w="1905"/>
              <a:gradFill>
                <a:gsLst>
                  <a:gs pos="0">
                    <a:srgbClr val="730E00">
                      <a:shade val="20000"/>
                      <a:satMod val="200000"/>
                    </a:srgbClr>
                  </a:gs>
                  <a:gs pos="78000">
                    <a:srgbClr val="730E00">
                      <a:tint val="90000"/>
                      <a:shade val="89000"/>
                      <a:satMod val="220000"/>
                    </a:srgbClr>
                  </a:gs>
                  <a:gs pos="100000">
                    <a:srgbClr val="730E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02" y="3352800"/>
            <a:ext cx="3675998" cy="3201743"/>
          </a:xfrm>
          <a:prstGeom prst="rect">
            <a:avLst/>
          </a:prstGeom>
          <a:effectLst>
            <a:glow rad="139700">
              <a:schemeClr val="accent6">
                <a:lumMod val="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815527" y="1991122"/>
            <a:ext cx="332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Площадь - 1158,08 км²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670" y="3512106"/>
            <a:ext cx="5361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 состав поселения входит 35 населённых пунктов.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0800" y="5105400"/>
            <a:ext cx="5073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Численность населения – 1892 чел. </a:t>
            </a:r>
          </a:p>
          <a:p>
            <a:r>
              <a:rPr lang="ru-RU" sz="2000" b="1" dirty="0"/>
              <a:t>(на 01.01.2022г.)</a:t>
            </a:r>
          </a:p>
        </p:txBody>
      </p:sp>
      <p:sp>
        <p:nvSpPr>
          <p:cNvPr id="4" name="Выгнутая вверх стрелка 3"/>
          <p:cNvSpPr/>
          <p:nvPr/>
        </p:nvSpPr>
        <p:spPr>
          <a:xfrm rot="4578566">
            <a:off x="7811407" y="2872907"/>
            <a:ext cx="3527592" cy="1687212"/>
          </a:xfrm>
          <a:prstGeom prst="curvedDownArrow">
            <a:avLst>
              <a:gd name="adj1" fmla="val 27676"/>
              <a:gd name="adj2" fmla="val 49975"/>
              <a:gd name="adj3" fmla="val 25000"/>
            </a:avLst>
          </a:prstGeom>
          <a:gradFill flip="none" rotWithShape="1">
            <a:gsLst>
              <a:gs pos="0">
                <a:schemeClr val="accent1">
                  <a:lumMod val="72000"/>
                  <a:lumOff val="28000"/>
                  <a:alpha val="0"/>
                </a:schemeClr>
              </a:gs>
              <a:gs pos="44000">
                <a:srgbClr val="55B9C0">
                  <a:lumMod val="84000"/>
                  <a:alpha val="70000"/>
                </a:srgbClr>
              </a:gs>
              <a:gs pos="100000">
                <a:srgbClr val="FF8181">
                  <a:lumMod val="56000"/>
                  <a:alpha val="40000"/>
                </a:srgbClr>
              </a:gs>
            </a:gsLst>
            <a:lin ang="2700000" scaled="1"/>
            <a:tileRect/>
          </a:gradFill>
          <a:scene3d>
            <a:camera prst="orthographicFront">
              <a:rot lat="0" lon="2099998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9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5783264"/>
            <a:ext cx="6921501" cy="1074737"/>
            <a:chOff x="1524000" y="5783264"/>
            <a:chExt cx="5397501" cy="1074737"/>
          </a:xfrm>
        </p:grpSpPr>
        <p:sp>
          <p:nvSpPr>
            <p:cNvPr id="15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6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7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6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67400" y="2887287"/>
            <a:ext cx="5295899" cy="3416320"/>
          </a:xfrm>
          <a:prstGeom prst="rect">
            <a:avLst/>
          </a:prstGeom>
          <a:gradFill>
            <a:gsLst>
              <a:gs pos="0">
                <a:schemeClr val="lt1">
                  <a:tint val="55000"/>
                  <a:satMod val="300000"/>
                </a:schemeClr>
              </a:gs>
              <a:gs pos="40000">
                <a:schemeClr val="lt1">
                  <a:tint val="65000"/>
                  <a:satMod val="300000"/>
                </a:schemeClr>
              </a:gs>
              <a:gs pos="100000">
                <a:schemeClr val="lt1">
                  <a:shade val="65000"/>
                  <a:satMod val="300000"/>
                </a:schemeClr>
              </a:gs>
            </a:gsLst>
            <a:path path="circle">
              <a:fillToRect l="65000" b="98000"/>
            </a:path>
          </a:gra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Граждане - как налогоплательщики и как потребители муниципальных услуг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</a:t>
            </a:r>
          </a:p>
        </p:txBody>
      </p:sp>
      <p:pic>
        <p:nvPicPr>
          <p:cNvPr id="9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925" y="2887287"/>
            <a:ext cx="3886201" cy="2347277"/>
          </a:xfrm>
          <a:prstGeom prst="rect">
            <a:avLst/>
          </a:prstGeom>
          <a:ln>
            <a:noFill/>
          </a:ln>
          <a:effectLst>
            <a:reflection blurRad="12700" stA="50000" endPos="37000" dir="5400000" sy="-100000" algn="bl" rotWithShape="0"/>
          </a:effectLst>
          <a:scene3d>
            <a:camera prst="perspectiveContrastingLeftFacing">
              <a:rot lat="6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7" name="Группа 6"/>
          <p:cNvGrpSpPr/>
          <p:nvPr/>
        </p:nvGrpSpPr>
        <p:grpSpPr>
          <a:xfrm>
            <a:off x="0" y="5783264"/>
            <a:ext cx="6921501" cy="1074737"/>
            <a:chOff x="1524000" y="5783264"/>
            <a:chExt cx="5397501" cy="1074737"/>
          </a:xfrm>
        </p:grpSpPr>
        <p:sp>
          <p:nvSpPr>
            <p:cNvPr id="8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0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1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381000" y="228599"/>
            <a:ext cx="11506200" cy="1954413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«Бюджет для граждан» познакомит вас с проектом бюджета Доможировского сельского поселения на 2023 год и плановый период 2024 и 2025 </a:t>
            </a:r>
            <a:r>
              <a:rPr lang="ru-RU" sz="24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годов</a:t>
            </a:r>
            <a:endParaRPr lang="ru-RU" sz="2400" b="1" cap="all" spc="150" dirty="0">
              <a:ln w="1905"/>
              <a:gradFill>
                <a:gsLst>
                  <a:gs pos="0">
                    <a:srgbClr val="730E00">
                      <a:shade val="20000"/>
                      <a:satMod val="200000"/>
                    </a:srgbClr>
                  </a:gs>
                  <a:gs pos="78000">
                    <a:srgbClr val="730E00">
                      <a:tint val="90000"/>
                      <a:shade val="89000"/>
                      <a:satMod val="220000"/>
                    </a:srgbClr>
                  </a:gs>
                  <a:gs pos="100000">
                    <a:srgbClr val="730E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0" y="5783264"/>
            <a:ext cx="6921501" cy="1074737"/>
            <a:chOff x="1524000" y="5783264"/>
            <a:chExt cx="5397501" cy="1074737"/>
          </a:xfrm>
        </p:grpSpPr>
        <p:sp>
          <p:nvSpPr>
            <p:cNvPr id="24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5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6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381000" y="228600"/>
            <a:ext cx="11506200" cy="838884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Бюджетная ТЕРМИНОЛОГИЯ</a:t>
            </a:r>
            <a:endParaRPr lang="ru-RU" sz="2400" b="1" cap="all" spc="150" dirty="0">
              <a:ln w="1905"/>
              <a:gradFill>
                <a:gsLst>
                  <a:gs pos="0">
                    <a:srgbClr val="730E00">
                      <a:shade val="20000"/>
                      <a:satMod val="200000"/>
                    </a:srgbClr>
                  </a:gs>
                  <a:gs pos="78000">
                    <a:srgbClr val="730E00">
                      <a:tint val="90000"/>
                      <a:shade val="89000"/>
                      <a:satMod val="220000"/>
                    </a:srgbClr>
                  </a:gs>
                  <a:gs pos="100000">
                    <a:srgbClr val="730E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93463" y="1752600"/>
            <a:ext cx="1384300" cy="2722563"/>
            <a:chOff x="1936750" y="1981200"/>
            <a:chExt cx="1384300" cy="2722563"/>
          </a:xfrm>
        </p:grpSpPr>
        <p:sp>
          <p:nvSpPr>
            <p:cNvPr id="29698" name="object 2"/>
            <p:cNvSpPr>
              <a:spLocks noChangeArrowheads="1"/>
            </p:cNvSpPr>
            <p:nvPr/>
          </p:nvSpPr>
          <p:spPr bwMode="auto">
            <a:xfrm>
              <a:off x="1936750" y="3252788"/>
              <a:ext cx="1384300" cy="1450975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99" name="object 3"/>
            <p:cNvSpPr>
              <a:spLocks noChangeArrowheads="1"/>
            </p:cNvSpPr>
            <p:nvPr/>
          </p:nvSpPr>
          <p:spPr bwMode="auto">
            <a:xfrm>
              <a:off x="2001839" y="1981200"/>
              <a:ext cx="1228725" cy="12954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06" name="object 10"/>
            <p:cNvSpPr txBox="1">
              <a:spLocks noChangeArrowheads="1"/>
            </p:cNvSpPr>
            <p:nvPr/>
          </p:nvSpPr>
          <p:spPr bwMode="auto">
            <a:xfrm>
              <a:off x="2185194" y="3352801"/>
              <a:ext cx="887412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2700" rIns="0" bIns="0">
              <a:spAutoFit/>
            </a:bodyPr>
            <a:lstStyle>
              <a:lvl1pPr marL="127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ts val="100"/>
                </a:spcBef>
                <a:buClrTx/>
                <a:buNone/>
              </a:pPr>
              <a:r>
                <a:rPr lang="ru-RU" altLang="ru-RU" sz="1800" b="1" dirty="0">
                  <a:solidFill>
                    <a:schemeClr val="tx1"/>
                  </a:solidFill>
                  <a:latin typeface="Constantia" panose="02030602050306030303" pitchFamily="18" charset="0"/>
                </a:rPr>
                <a:t>Доходы</a:t>
              </a:r>
              <a:endParaRPr lang="ru-RU" altLang="ru-RU" sz="1800" dirty="0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860801" y="1752600"/>
            <a:ext cx="1218851" cy="4648199"/>
            <a:chOff x="3860801" y="1752600"/>
            <a:chExt cx="1218851" cy="4648199"/>
          </a:xfrm>
        </p:grpSpPr>
        <p:sp>
          <p:nvSpPr>
            <p:cNvPr id="29700" name="object 4"/>
            <p:cNvSpPr>
              <a:spLocks noChangeArrowheads="1"/>
            </p:cNvSpPr>
            <p:nvPr/>
          </p:nvSpPr>
          <p:spPr bwMode="auto">
            <a:xfrm>
              <a:off x="3860801" y="3982306"/>
              <a:ext cx="1218851" cy="2418493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01" name="object 5"/>
            <p:cNvSpPr>
              <a:spLocks noChangeArrowheads="1"/>
            </p:cNvSpPr>
            <p:nvPr/>
          </p:nvSpPr>
          <p:spPr bwMode="auto">
            <a:xfrm>
              <a:off x="3879502" y="1752600"/>
              <a:ext cx="1200150" cy="215265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07" name="object 11"/>
            <p:cNvSpPr txBox="1">
              <a:spLocks noChangeArrowheads="1"/>
            </p:cNvSpPr>
            <p:nvPr/>
          </p:nvSpPr>
          <p:spPr bwMode="auto">
            <a:xfrm>
              <a:off x="3998070" y="4118576"/>
              <a:ext cx="942975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2700" rIns="0" bIns="0">
              <a:spAutoFit/>
            </a:bodyPr>
            <a:lstStyle>
              <a:lvl1pPr marL="127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ts val="100"/>
                </a:spcBef>
                <a:buClrTx/>
                <a:buNone/>
              </a:pPr>
              <a:r>
                <a:rPr lang="ru-RU" altLang="ru-RU" sz="1800" b="1" dirty="0">
                  <a:solidFill>
                    <a:srgbClr val="051D28"/>
                  </a:solidFill>
                  <a:latin typeface="Cambria" panose="02040503050406030204" pitchFamily="18" charset="0"/>
                </a:rPr>
                <a:t>Расходы</a:t>
              </a:r>
              <a:endParaRPr lang="ru-RU" altLang="ru-RU" sz="18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614667" y="1752601"/>
            <a:ext cx="1268412" cy="4648199"/>
            <a:chOff x="6614667" y="1752601"/>
            <a:chExt cx="1268412" cy="4648199"/>
          </a:xfrm>
        </p:grpSpPr>
        <p:sp>
          <p:nvSpPr>
            <p:cNvPr id="29702" name="object 6"/>
            <p:cNvSpPr>
              <a:spLocks noChangeArrowheads="1"/>
            </p:cNvSpPr>
            <p:nvPr/>
          </p:nvSpPr>
          <p:spPr bwMode="auto">
            <a:xfrm>
              <a:off x="6614667" y="3982307"/>
              <a:ext cx="1268412" cy="2418493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03" name="object 7"/>
            <p:cNvSpPr>
              <a:spLocks noChangeArrowheads="1"/>
            </p:cNvSpPr>
            <p:nvPr/>
          </p:nvSpPr>
          <p:spPr bwMode="auto">
            <a:xfrm>
              <a:off x="6644829" y="1752601"/>
              <a:ext cx="1238250" cy="2152650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08" name="object 12"/>
            <p:cNvSpPr txBox="1">
              <a:spLocks noChangeArrowheads="1"/>
            </p:cNvSpPr>
            <p:nvPr/>
          </p:nvSpPr>
          <p:spPr bwMode="auto">
            <a:xfrm>
              <a:off x="6833741" y="4079812"/>
              <a:ext cx="860425" cy="289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2700" rIns="0" bIns="0">
              <a:spAutoFit/>
            </a:bodyPr>
            <a:lstStyle>
              <a:lvl1pPr marL="127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ts val="100"/>
                </a:spcBef>
                <a:buClrTx/>
                <a:buNone/>
              </a:pPr>
              <a:r>
                <a:rPr lang="ru-RU" altLang="ru-RU" sz="1800" b="1" dirty="0">
                  <a:solidFill>
                    <a:srgbClr val="051D28"/>
                  </a:solidFill>
                  <a:latin typeface="Cambria" panose="02040503050406030204" pitchFamily="18" charset="0"/>
                </a:rPr>
                <a:t>Доходы</a:t>
              </a:r>
              <a:endParaRPr lang="ru-RU" altLang="ru-RU" sz="18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207915" y="1752600"/>
            <a:ext cx="1265238" cy="2808288"/>
            <a:chOff x="8898384" y="1752600"/>
            <a:chExt cx="1265238" cy="2808288"/>
          </a:xfrm>
        </p:grpSpPr>
        <p:sp>
          <p:nvSpPr>
            <p:cNvPr id="29704" name="object 8"/>
            <p:cNvSpPr>
              <a:spLocks noChangeArrowheads="1"/>
            </p:cNvSpPr>
            <p:nvPr/>
          </p:nvSpPr>
          <p:spPr bwMode="auto">
            <a:xfrm>
              <a:off x="8898384" y="3252788"/>
              <a:ext cx="1265238" cy="1308100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05" name="object 9"/>
            <p:cNvSpPr>
              <a:spLocks noChangeArrowheads="1"/>
            </p:cNvSpPr>
            <p:nvPr/>
          </p:nvSpPr>
          <p:spPr bwMode="auto">
            <a:xfrm>
              <a:off x="8926960" y="1752600"/>
              <a:ext cx="1209675" cy="1390650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09" name="object 13"/>
            <p:cNvSpPr txBox="1">
              <a:spLocks noChangeArrowheads="1"/>
            </p:cNvSpPr>
            <p:nvPr/>
          </p:nvSpPr>
          <p:spPr bwMode="auto">
            <a:xfrm>
              <a:off x="9047609" y="3347050"/>
              <a:ext cx="966788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2700" rIns="0" bIns="0">
              <a:spAutoFit/>
            </a:bodyPr>
            <a:lstStyle>
              <a:lvl1pPr marL="127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ts val="100"/>
                </a:spcBef>
                <a:buClrTx/>
                <a:buNone/>
              </a:pPr>
              <a:r>
                <a:rPr lang="ru-RU" altLang="ru-RU" sz="1800" b="1" dirty="0">
                  <a:solidFill>
                    <a:srgbClr val="051D28"/>
                  </a:solidFill>
                  <a:latin typeface="Constantia" panose="02030602050306030303" pitchFamily="18" charset="0"/>
                </a:rPr>
                <a:t>Расходы</a:t>
              </a:r>
              <a:endParaRPr lang="ru-RU" altLang="ru-RU" sz="1800" dirty="0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29711" name="object 15"/>
          <p:cNvSpPr txBox="1">
            <a:spLocks noChangeArrowheads="1"/>
          </p:cNvSpPr>
          <p:nvPr/>
        </p:nvSpPr>
        <p:spPr bwMode="auto">
          <a:xfrm>
            <a:off x="4107714" y="4834020"/>
            <a:ext cx="3774330" cy="62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127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00"/>
              </a:spcBef>
              <a:buClrTx/>
              <a:buNone/>
            </a:pPr>
            <a:r>
              <a:rPr lang="ru-RU" altLang="ru-RU" sz="2000" b="1" i="1" dirty="0">
                <a:solidFill>
                  <a:schemeClr val="tx1"/>
                </a:solidFill>
                <a:latin typeface="Constantia" panose="02030602050306030303" pitchFamily="18" charset="0"/>
              </a:rPr>
              <a:t>это план доходов и расходов на определенный период</a:t>
            </a:r>
            <a:endParaRPr lang="ru-RU" altLang="ru-RU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29712" name="object 16"/>
          <p:cNvSpPr txBox="1">
            <a:spLocks noChangeArrowheads="1"/>
          </p:cNvSpPr>
          <p:nvPr/>
        </p:nvSpPr>
        <p:spPr bwMode="auto">
          <a:xfrm>
            <a:off x="2790524" y="1185313"/>
            <a:ext cx="7373098" cy="3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00"/>
              </a:spcBef>
              <a:buClrTx/>
              <a:buNone/>
            </a:pPr>
            <a: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Доходы – Расходы = Дефицит (Профицит)</a:t>
            </a:r>
            <a:endParaRPr lang="ru-RU" alt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714" name="object 18"/>
          <p:cNvSpPr>
            <a:spLocks noChangeArrowheads="1"/>
          </p:cNvSpPr>
          <p:nvPr/>
        </p:nvSpPr>
        <p:spPr bwMode="auto">
          <a:xfrm>
            <a:off x="457200" y="3905250"/>
            <a:ext cx="3277393" cy="278670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717" name="object 21"/>
          <p:cNvSpPr>
            <a:spLocks noChangeArrowheads="1"/>
          </p:cNvSpPr>
          <p:nvPr/>
        </p:nvSpPr>
        <p:spPr bwMode="auto">
          <a:xfrm>
            <a:off x="8024813" y="3905250"/>
            <a:ext cx="3387724" cy="2724149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0" y="5783264"/>
            <a:ext cx="6921501" cy="1074737"/>
            <a:chOff x="1524000" y="5783264"/>
            <a:chExt cx="5397501" cy="1074737"/>
          </a:xfrm>
        </p:grpSpPr>
        <p:sp>
          <p:nvSpPr>
            <p:cNvPr id="41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42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43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381000" y="228600"/>
            <a:ext cx="11506200" cy="698345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Бюджетная ТЕРМИНОЛОГИЯ</a:t>
            </a:r>
            <a:endParaRPr lang="ru-RU" sz="2400" b="1" cap="all" spc="150" dirty="0">
              <a:ln w="1905"/>
              <a:gradFill>
                <a:gsLst>
                  <a:gs pos="0">
                    <a:srgbClr val="730E00">
                      <a:shade val="20000"/>
                      <a:satMod val="200000"/>
                    </a:srgbClr>
                  </a:gs>
                  <a:gs pos="78000">
                    <a:srgbClr val="730E00">
                      <a:tint val="90000"/>
                      <a:shade val="89000"/>
                      <a:satMod val="220000"/>
                    </a:srgbClr>
                  </a:gs>
                  <a:gs pos="100000">
                    <a:srgbClr val="730E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0729" name="object 9"/>
          <p:cNvSpPr>
            <a:spLocks noChangeArrowheads="1"/>
          </p:cNvSpPr>
          <p:nvPr/>
        </p:nvSpPr>
        <p:spPr bwMode="auto">
          <a:xfrm>
            <a:off x="819919" y="2077299"/>
            <a:ext cx="1770062" cy="139910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 anchorCtr="1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7030A0"/>
                </a:solidFill>
                <a:latin typeface="Calibri" panose="020F0502020204030204" pitchFamily="34" charset="0"/>
              </a:rPr>
              <a:t>Бюджеты  семей</a:t>
            </a:r>
          </a:p>
        </p:txBody>
      </p:sp>
      <p:sp>
        <p:nvSpPr>
          <p:cNvPr id="30735" name="object 15"/>
          <p:cNvSpPr>
            <a:spLocks noChangeArrowheads="1"/>
          </p:cNvSpPr>
          <p:nvPr/>
        </p:nvSpPr>
        <p:spPr bwMode="auto">
          <a:xfrm>
            <a:off x="4431837" y="2175575"/>
            <a:ext cx="3648685" cy="143216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softEdge rad="50800"/>
          </a:effectLst>
          <a:extLst/>
        </p:spPr>
        <p:txBody>
          <a:bodyPr lIns="108000" tIns="108000" rIns="108000" bIns="108000" anchor="ctr" anchorCtr="1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2000"/>
              </a:lnSpc>
              <a:spcBef>
                <a:spcPts val="300"/>
              </a:spcBef>
              <a:buClrTx/>
              <a:buNone/>
            </a:pPr>
            <a:r>
              <a:rPr lang="ru-RU" altLang="ru-RU" sz="1800" b="1" dirty="0">
                <a:solidFill>
                  <a:srgbClr val="FFFF00"/>
                </a:solidFill>
                <a:latin typeface="Constantia" panose="02030602050306030303" pitchFamily="18" charset="0"/>
              </a:rPr>
              <a:t>Бюджеты  </a:t>
            </a:r>
            <a:r>
              <a:rPr lang="ru-RU" altLang="ru-RU" sz="1800" b="1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публично-правовых</a:t>
            </a:r>
            <a:r>
              <a:rPr lang="en-US" altLang="ru-RU" sz="1800" b="1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 </a:t>
            </a:r>
            <a:r>
              <a:rPr lang="ru-RU" altLang="ru-RU" sz="1800" b="1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образований</a:t>
            </a: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 rot="971918">
            <a:off x="3655577" y="3181508"/>
            <a:ext cx="678975" cy="794098"/>
            <a:chOff x="3935413" y="3319464"/>
            <a:chExt cx="355904" cy="293687"/>
          </a:xfrm>
        </p:grpSpPr>
        <p:sp>
          <p:nvSpPr>
            <p:cNvPr id="30741" name="object 21"/>
            <p:cNvSpPr>
              <a:spLocks/>
            </p:cNvSpPr>
            <p:nvPr/>
          </p:nvSpPr>
          <p:spPr bwMode="auto">
            <a:xfrm>
              <a:off x="3935717" y="3325814"/>
              <a:ext cx="355600" cy="287337"/>
            </a:xfrm>
            <a:custGeom>
              <a:avLst/>
              <a:gdLst>
                <a:gd name="T0" fmla="*/ 156082 w 355600"/>
                <a:gd name="T1" fmla="*/ 0 h 287654"/>
                <a:gd name="T2" fmla="*/ 0 w 355600"/>
                <a:gd name="T3" fmla="*/ 282063 h 287654"/>
                <a:gd name="T4" fmla="*/ 355600 w 355600"/>
                <a:gd name="T5" fmla="*/ 106320 h 287654"/>
                <a:gd name="T6" fmla="*/ 156082 w 355600"/>
                <a:gd name="T7" fmla="*/ 0 h 2876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600"/>
                <a:gd name="T13" fmla="*/ 0 h 287654"/>
                <a:gd name="T14" fmla="*/ 355600 w 355600"/>
                <a:gd name="T15" fmla="*/ 287654 h 2876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600" h="287654">
                  <a:moveTo>
                    <a:pt x="156082" y="0"/>
                  </a:moveTo>
                  <a:lnTo>
                    <a:pt x="0" y="287401"/>
                  </a:lnTo>
                  <a:lnTo>
                    <a:pt x="355600" y="108331"/>
                  </a:lnTo>
                  <a:lnTo>
                    <a:pt x="156082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0742" name="object 22"/>
            <p:cNvSpPr>
              <a:spLocks/>
            </p:cNvSpPr>
            <p:nvPr/>
          </p:nvSpPr>
          <p:spPr bwMode="auto">
            <a:xfrm>
              <a:off x="3935413" y="3319464"/>
              <a:ext cx="355600" cy="287337"/>
            </a:xfrm>
            <a:custGeom>
              <a:avLst/>
              <a:gdLst>
                <a:gd name="T0" fmla="*/ 355600 w 355600"/>
                <a:gd name="T1" fmla="*/ 106320 h 287654"/>
                <a:gd name="T2" fmla="*/ 0 w 355600"/>
                <a:gd name="T3" fmla="*/ 282063 h 287654"/>
                <a:gd name="T4" fmla="*/ 156082 w 355600"/>
                <a:gd name="T5" fmla="*/ 0 h 287654"/>
                <a:gd name="T6" fmla="*/ 355600 w 355600"/>
                <a:gd name="T7" fmla="*/ 106320 h 2876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600"/>
                <a:gd name="T13" fmla="*/ 0 h 287654"/>
                <a:gd name="T14" fmla="*/ 355600 w 355600"/>
                <a:gd name="T15" fmla="*/ 287654 h 2876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600" h="287654">
                  <a:moveTo>
                    <a:pt x="355600" y="108331"/>
                  </a:moveTo>
                  <a:lnTo>
                    <a:pt x="0" y="287401"/>
                  </a:lnTo>
                  <a:lnTo>
                    <a:pt x="156082" y="0"/>
                  </a:lnTo>
                  <a:lnTo>
                    <a:pt x="355600" y="108331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 rot="2264376">
            <a:off x="2861316" y="1408434"/>
            <a:ext cx="514714" cy="1080655"/>
            <a:chOff x="3078470" y="2239763"/>
            <a:chExt cx="358764" cy="288332"/>
          </a:xfrm>
        </p:grpSpPr>
        <p:sp>
          <p:nvSpPr>
            <p:cNvPr id="30743" name="object 23"/>
            <p:cNvSpPr>
              <a:spLocks/>
            </p:cNvSpPr>
            <p:nvPr/>
          </p:nvSpPr>
          <p:spPr bwMode="auto">
            <a:xfrm>
              <a:off x="3078470" y="2239763"/>
              <a:ext cx="355600" cy="287338"/>
            </a:xfrm>
            <a:custGeom>
              <a:avLst/>
              <a:gdLst>
                <a:gd name="T0" fmla="*/ 156082 w 355600"/>
                <a:gd name="T1" fmla="*/ 0 h 287655"/>
                <a:gd name="T2" fmla="*/ 0 w 355600"/>
                <a:gd name="T3" fmla="*/ 282062 h 287655"/>
                <a:gd name="T4" fmla="*/ 355600 w 355600"/>
                <a:gd name="T5" fmla="*/ 106319 h 287655"/>
                <a:gd name="T6" fmla="*/ 156082 w 355600"/>
                <a:gd name="T7" fmla="*/ 0 h 2876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600"/>
                <a:gd name="T13" fmla="*/ 0 h 287655"/>
                <a:gd name="T14" fmla="*/ 355600 w 355600"/>
                <a:gd name="T15" fmla="*/ 287655 h 2876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600" h="287655">
                  <a:moveTo>
                    <a:pt x="156082" y="0"/>
                  </a:moveTo>
                  <a:lnTo>
                    <a:pt x="0" y="287400"/>
                  </a:lnTo>
                  <a:lnTo>
                    <a:pt x="355600" y="108330"/>
                  </a:lnTo>
                  <a:lnTo>
                    <a:pt x="156082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0744" name="object 24"/>
            <p:cNvSpPr>
              <a:spLocks/>
            </p:cNvSpPr>
            <p:nvPr/>
          </p:nvSpPr>
          <p:spPr bwMode="auto">
            <a:xfrm>
              <a:off x="3081634" y="2240757"/>
              <a:ext cx="355600" cy="287338"/>
            </a:xfrm>
            <a:custGeom>
              <a:avLst/>
              <a:gdLst>
                <a:gd name="T0" fmla="*/ 355600 w 355600"/>
                <a:gd name="T1" fmla="*/ 106319 h 287655"/>
                <a:gd name="T2" fmla="*/ 0 w 355600"/>
                <a:gd name="T3" fmla="*/ 282062 h 287655"/>
                <a:gd name="T4" fmla="*/ 156082 w 355600"/>
                <a:gd name="T5" fmla="*/ 0 h 287655"/>
                <a:gd name="T6" fmla="*/ 355600 w 355600"/>
                <a:gd name="T7" fmla="*/ 106319 h 2876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600"/>
                <a:gd name="T13" fmla="*/ 0 h 287655"/>
                <a:gd name="T14" fmla="*/ 355600 w 355600"/>
                <a:gd name="T15" fmla="*/ 287655 h 2876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600" h="287655">
                  <a:moveTo>
                    <a:pt x="355600" y="108330"/>
                  </a:moveTo>
                  <a:lnTo>
                    <a:pt x="0" y="287400"/>
                  </a:lnTo>
                  <a:lnTo>
                    <a:pt x="156082" y="0"/>
                  </a:lnTo>
                  <a:lnTo>
                    <a:pt x="355600" y="10833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173788" y="1766225"/>
            <a:ext cx="217488" cy="422275"/>
            <a:chOff x="6134100" y="1670051"/>
            <a:chExt cx="217488" cy="422275"/>
          </a:xfrm>
        </p:grpSpPr>
        <p:sp>
          <p:nvSpPr>
            <p:cNvPr id="30745" name="object 25"/>
            <p:cNvSpPr>
              <a:spLocks/>
            </p:cNvSpPr>
            <p:nvPr/>
          </p:nvSpPr>
          <p:spPr bwMode="auto">
            <a:xfrm>
              <a:off x="6134100" y="1670051"/>
              <a:ext cx="217488" cy="422275"/>
            </a:xfrm>
            <a:custGeom>
              <a:avLst/>
              <a:gdLst>
                <a:gd name="T0" fmla="*/ 202706 w 218439"/>
                <a:gd name="T1" fmla="*/ 0 h 422275"/>
                <a:gd name="T2" fmla="*/ 0 w 218439"/>
                <a:gd name="T3" fmla="*/ 63500 h 422275"/>
                <a:gd name="T4" fmla="*/ 96694 w 218439"/>
                <a:gd name="T5" fmla="*/ 421893 h 422275"/>
                <a:gd name="T6" fmla="*/ 202706 w 218439"/>
                <a:gd name="T7" fmla="*/ 0 h 4222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8439"/>
                <a:gd name="T13" fmla="*/ 0 h 422275"/>
                <a:gd name="T14" fmla="*/ 218439 w 218439"/>
                <a:gd name="T15" fmla="*/ 422275 h 4222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8439" h="422275">
                  <a:moveTo>
                    <a:pt x="218312" y="0"/>
                  </a:moveTo>
                  <a:lnTo>
                    <a:pt x="0" y="63500"/>
                  </a:lnTo>
                  <a:lnTo>
                    <a:pt x="104139" y="421893"/>
                  </a:lnTo>
                  <a:lnTo>
                    <a:pt x="218312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0746" name="object 26"/>
            <p:cNvSpPr>
              <a:spLocks/>
            </p:cNvSpPr>
            <p:nvPr/>
          </p:nvSpPr>
          <p:spPr bwMode="auto">
            <a:xfrm>
              <a:off x="6134100" y="1670051"/>
              <a:ext cx="217488" cy="422275"/>
            </a:xfrm>
            <a:custGeom>
              <a:avLst/>
              <a:gdLst>
                <a:gd name="T0" fmla="*/ 202706 w 218439"/>
                <a:gd name="T1" fmla="*/ 0 h 422275"/>
                <a:gd name="T2" fmla="*/ 96694 w 218439"/>
                <a:gd name="T3" fmla="*/ 421893 h 422275"/>
                <a:gd name="T4" fmla="*/ 0 w 218439"/>
                <a:gd name="T5" fmla="*/ 63500 h 422275"/>
                <a:gd name="T6" fmla="*/ 202706 w 218439"/>
                <a:gd name="T7" fmla="*/ 0 h 4222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8439"/>
                <a:gd name="T13" fmla="*/ 0 h 422275"/>
                <a:gd name="T14" fmla="*/ 218439 w 218439"/>
                <a:gd name="T15" fmla="*/ 422275 h 4222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8439" h="422275">
                  <a:moveTo>
                    <a:pt x="218312" y="0"/>
                  </a:moveTo>
                  <a:lnTo>
                    <a:pt x="104139" y="421893"/>
                  </a:lnTo>
                  <a:lnTo>
                    <a:pt x="0" y="63500"/>
                  </a:lnTo>
                  <a:lnTo>
                    <a:pt x="218312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 rot="20665356">
            <a:off x="6397569" y="3629121"/>
            <a:ext cx="291862" cy="384442"/>
            <a:chOff x="6167439" y="3557588"/>
            <a:chExt cx="223837" cy="366712"/>
          </a:xfrm>
        </p:grpSpPr>
        <p:sp>
          <p:nvSpPr>
            <p:cNvPr id="30747" name="object 27"/>
            <p:cNvSpPr>
              <a:spLocks/>
            </p:cNvSpPr>
            <p:nvPr/>
          </p:nvSpPr>
          <p:spPr bwMode="auto">
            <a:xfrm>
              <a:off x="6167439" y="3557588"/>
              <a:ext cx="223837" cy="366712"/>
            </a:xfrm>
            <a:custGeom>
              <a:avLst/>
              <a:gdLst>
                <a:gd name="T0" fmla="*/ 239224 w 222885"/>
                <a:gd name="T1" fmla="*/ 0 h 365760"/>
                <a:gd name="T2" fmla="*/ 0 w 222885"/>
                <a:gd name="T3" fmla="*/ 46989 h 365760"/>
                <a:gd name="T4" fmla="*/ 69636 w 222885"/>
                <a:gd name="T5" fmla="*/ 382019 h 365760"/>
                <a:gd name="T6" fmla="*/ 239224 w 222885"/>
                <a:gd name="T7" fmla="*/ 0 h 365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2885"/>
                <a:gd name="T13" fmla="*/ 0 h 365760"/>
                <a:gd name="T14" fmla="*/ 222885 w 222885"/>
                <a:gd name="T15" fmla="*/ 365760 h 365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2885" h="365760">
                  <a:moveTo>
                    <a:pt x="222503" y="0"/>
                  </a:moveTo>
                  <a:lnTo>
                    <a:pt x="0" y="44958"/>
                  </a:lnTo>
                  <a:lnTo>
                    <a:pt x="64769" y="365506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0748" name="object 28"/>
            <p:cNvSpPr>
              <a:spLocks/>
            </p:cNvSpPr>
            <p:nvPr/>
          </p:nvSpPr>
          <p:spPr bwMode="auto">
            <a:xfrm>
              <a:off x="6167439" y="3557588"/>
              <a:ext cx="223837" cy="366712"/>
            </a:xfrm>
            <a:custGeom>
              <a:avLst/>
              <a:gdLst>
                <a:gd name="T0" fmla="*/ 239224 w 222885"/>
                <a:gd name="T1" fmla="*/ 0 h 365760"/>
                <a:gd name="T2" fmla="*/ 69636 w 222885"/>
                <a:gd name="T3" fmla="*/ 382019 h 365760"/>
                <a:gd name="T4" fmla="*/ 0 w 222885"/>
                <a:gd name="T5" fmla="*/ 46989 h 365760"/>
                <a:gd name="T6" fmla="*/ 239224 w 222885"/>
                <a:gd name="T7" fmla="*/ 0 h 365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2885"/>
                <a:gd name="T13" fmla="*/ 0 h 365760"/>
                <a:gd name="T14" fmla="*/ 222885 w 222885"/>
                <a:gd name="T15" fmla="*/ 365760 h 365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2885" h="365760">
                  <a:moveTo>
                    <a:pt x="222503" y="0"/>
                  </a:moveTo>
                  <a:lnTo>
                    <a:pt x="64769" y="365506"/>
                  </a:lnTo>
                  <a:lnTo>
                    <a:pt x="0" y="44958"/>
                  </a:lnTo>
                  <a:lnTo>
                    <a:pt x="222503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 rot="996511">
            <a:off x="7748884" y="3717592"/>
            <a:ext cx="1395859" cy="444233"/>
            <a:chOff x="7727951" y="3303589"/>
            <a:chExt cx="295275" cy="346075"/>
          </a:xfrm>
        </p:grpSpPr>
        <p:sp>
          <p:nvSpPr>
            <p:cNvPr id="30749" name="object 29"/>
            <p:cNvSpPr>
              <a:spLocks/>
            </p:cNvSpPr>
            <p:nvPr/>
          </p:nvSpPr>
          <p:spPr bwMode="auto">
            <a:xfrm>
              <a:off x="7727951" y="3303589"/>
              <a:ext cx="295275" cy="346075"/>
            </a:xfrm>
            <a:custGeom>
              <a:avLst/>
              <a:gdLst>
                <a:gd name="T0" fmla="*/ 93916 w 295910"/>
                <a:gd name="T1" fmla="*/ 0 h 345439"/>
                <a:gd name="T2" fmla="*/ 0 w 295910"/>
                <a:gd name="T3" fmla="*/ 211619 h 345439"/>
                <a:gd name="T4" fmla="*/ 284931 w 295910"/>
                <a:gd name="T5" fmla="*/ 356281 h 345439"/>
                <a:gd name="T6" fmla="*/ 93916 w 295910"/>
                <a:gd name="T7" fmla="*/ 0 h 345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910"/>
                <a:gd name="T13" fmla="*/ 0 h 345439"/>
                <a:gd name="T14" fmla="*/ 295910 w 295910"/>
                <a:gd name="T15" fmla="*/ 345439 h 345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910" h="345439">
                  <a:moveTo>
                    <a:pt x="97409" y="0"/>
                  </a:moveTo>
                  <a:lnTo>
                    <a:pt x="0" y="205104"/>
                  </a:lnTo>
                  <a:lnTo>
                    <a:pt x="295528" y="345312"/>
                  </a:lnTo>
                  <a:lnTo>
                    <a:pt x="97409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0750" name="object 30"/>
            <p:cNvSpPr>
              <a:spLocks/>
            </p:cNvSpPr>
            <p:nvPr/>
          </p:nvSpPr>
          <p:spPr bwMode="auto">
            <a:xfrm>
              <a:off x="7727951" y="3303589"/>
              <a:ext cx="295275" cy="346075"/>
            </a:xfrm>
            <a:custGeom>
              <a:avLst/>
              <a:gdLst>
                <a:gd name="T0" fmla="*/ 93916 w 295910"/>
                <a:gd name="T1" fmla="*/ 0 h 345439"/>
                <a:gd name="T2" fmla="*/ 284931 w 295910"/>
                <a:gd name="T3" fmla="*/ 356281 h 345439"/>
                <a:gd name="T4" fmla="*/ 0 w 295910"/>
                <a:gd name="T5" fmla="*/ 211619 h 345439"/>
                <a:gd name="T6" fmla="*/ 93916 w 295910"/>
                <a:gd name="T7" fmla="*/ 0 h 345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910"/>
                <a:gd name="T13" fmla="*/ 0 h 345439"/>
                <a:gd name="T14" fmla="*/ 295910 w 295910"/>
                <a:gd name="T15" fmla="*/ 345439 h 345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910" h="345439">
                  <a:moveTo>
                    <a:pt x="97409" y="0"/>
                  </a:moveTo>
                  <a:lnTo>
                    <a:pt x="295528" y="345312"/>
                  </a:lnTo>
                  <a:lnTo>
                    <a:pt x="0" y="205104"/>
                  </a:lnTo>
                  <a:lnTo>
                    <a:pt x="97409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 rot="843401">
            <a:off x="8337500" y="1766626"/>
            <a:ext cx="910852" cy="547027"/>
            <a:chOff x="7542261" y="2318048"/>
            <a:chExt cx="535485" cy="450068"/>
          </a:xfrm>
        </p:grpSpPr>
        <p:sp>
          <p:nvSpPr>
            <p:cNvPr id="30751" name="object 31"/>
            <p:cNvSpPr>
              <a:spLocks/>
            </p:cNvSpPr>
            <p:nvPr/>
          </p:nvSpPr>
          <p:spPr bwMode="auto">
            <a:xfrm>
              <a:off x="7542261" y="2328380"/>
              <a:ext cx="535485" cy="439736"/>
            </a:xfrm>
            <a:custGeom>
              <a:avLst/>
              <a:gdLst>
                <a:gd name="T0" fmla="*/ 102746 w 295909"/>
                <a:gd name="T1" fmla="*/ 0 h 345439"/>
                <a:gd name="T2" fmla="*/ 0 w 295909"/>
                <a:gd name="T3" fmla="*/ 195705 h 345439"/>
                <a:gd name="T4" fmla="*/ 312133 w 295909"/>
                <a:gd name="T5" fmla="*/ 329366 h 345439"/>
                <a:gd name="T6" fmla="*/ 102746 w 295909"/>
                <a:gd name="T7" fmla="*/ 0 h 345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909"/>
                <a:gd name="T13" fmla="*/ 0 h 345439"/>
                <a:gd name="T14" fmla="*/ 295909 w 295909"/>
                <a:gd name="T15" fmla="*/ 345439 h 345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909" h="345439">
                  <a:moveTo>
                    <a:pt x="97282" y="0"/>
                  </a:moveTo>
                  <a:lnTo>
                    <a:pt x="0" y="205105"/>
                  </a:lnTo>
                  <a:lnTo>
                    <a:pt x="295529" y="345186"/>
                  </a:lnTo>
                  <a:lnTo>
                    <a:pt x="97282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0752" name="object 32"/>
            <p:cNvSpPr>
              <a:spLocks/>
            </p:cNvSpPr>
            <p:nvPr/>
          </p:nvSpPr>
          <p:spPr bwMode="auto">
            <a:xfrm>
              <a:off x="7542261" y="2318048"/>
              <a:ext cx="535485" cy="439736"/>
            </a:xfrm>
            <a:custGeom>
              <a:avLst/>
              <a:gdLst>
                <a:gd name="T0" fmla="*/ 102746 w 295909"/>
                <a:gd name="T1" fmla="*/ 0 h 345439"/>
                <a:gd name="T2" fmla="*/ 312133 w 295909"/>
                <a:gd name="T3" fmla="*/ 329366 h 345439"/>
                <a:gd name="T4" fmla="*/ 0 w 295909"/>
                <a:gd name="T5" fmla="*/ 195705 h 345439"/>
                <a:gd name="T6" fmla="*/ 102746 w 295909"/>
                <a:gd name="T7" fmla="*/ 0 h 345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909"/>
                <a:gd name="T13" fmla="*/ 0 h 345439"/>
                <a:gd name="T14" fmla="*/ 295909 w 295909"/>
                <a:gd name="T15" fmla="*/ 345439 h 345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909" h="345439">
                  <a:moveTo>
                    <a:pt x="97282" y="0"/>
                  </a:moveTo>
                  <a:lnTo>
                    <a:pt x="295529" y="345186"/>
                  </a:lnTo>
                  <a:lnTo>
                    <a:pt x="0" y="205105"/>
                  </a:lnTo>
                  <a:lnTo>
                    <a:pt x="97282" y="0"/>
                  </a:lnTo>
                  <a:close/>
                </a:path>
              </a:pathLst>
            </a:custGeom>
            <a:noFill/>
            <a:ln w="1269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</p:grpSp>
      <p:sp>
        <p:nvSpPr>
          <p:cNvPr id="30757" name="object 37"/>
          <p:cNvSpPr>
            <a:spLocks noChangeArrowheads="1"/>
          </p:cNvSpPr>
          <p:nvPr/>
        </p:nvSpPr>
        <p:spPr bwMode="auto">
          <a:xfrm>
            <a:off x="890563" y="1019044"/>
            <a:ext cx="1628775" cy="123771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8839200" y="998140"/>
            <a:ext cx="2819400" cy="574765"/>
          </a:xfrm>
          <a:prstGeom prst="wedgeRoundRectCallout">
            <a:avLst>
              <a:gd name="adj1" fmla="val -62642"/>
              <a:gd name="adj2" fmla="val 6296"/>
              <a:gd name="adj3" fmla="val 16667"/>
            </a:avLst>
          </a:prstGeom>
          <a:solidFill>
            <a:srgbClr val="DBE3EC">
              <a:alpha val="80000"/>
            </a:srgbClr>
          </a:solidFill>
          <a:ln w="28575">
            <a:solidFill>
              <a:srgbClr val="527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52000" rIns="72000" rtlCol="0" anchor="ctr" anchorCtr="1"/>
          <a:lstStyle/>
          <a:p>
            <a:pPr algn="ctr"/>
            <a:r>
              <a:rPr lang="ru-RU" altLang="ru-RU" sz="1600" b="1" dirty="0">
                <a:solidFill>
                  <a:srgbClr val="54798B"/>
                </a:solidFill>
                <a:cs typeface="Times New Roman" panose="02020603050405020304" pitchFamily="18" charset="0"/>
              </a:rPr>
              <a:t>Со старонормандского  </a:t>
            </a:r>
            <a:r>
              <a:rPr lang="ru-RU" altLang="ru-RU" sz="1600" b="1" dirty="0" smtClean="0">
                <a:solidFill>
                  <a:srgbClr val="54798B"/>
                </a:solidFill>
                <a:cs typeface="Times New Roman" panose="02020603050405020304" pitchFamily="18" charset="0"/>
              </a:rPr>
              <a:t>buodgette</a:t>
            </a:r>
            <a:r>
              <a:rPr lang="en-US" altLang="ru-RU" sz="1600" b="1" dirty="0" smtClean="0">
                <a:solidFill>
                  <a:srgbClr val="54798B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rgbClr val="54798B"/>
                </a:solidFill>
                <a:cs typeface="Times New Roman" panose="02020603050405020304" pitchFamily="18" charset="0"/>
              </a:rPr>
              <a:t>– </a:t>
            </a:r>
            <a:r>
              <a:rPr lang="ru-RU" altLang="ru-RU" sz="1600" b="1" dirty="0">
                <a:solidFill>
                  <a:srgbClr val="54798B"/>
                </a:solidFill>
                <a:cs typeface="Times New Roman" panose="02020603050405020304" pitchFamily="18" charset="0"/>
              </a:rPr>
              <a:t>сумка, кошелек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64430" y="1018241"/>
            <a:ext cx="5029200" cy="729444"/>
          </a:xfrm>
          <a:prstGeom prst="roundRect">
            <a:avLst/>
          </a:prstGeom>
          <a:gradFill>
            <a:gsLst>
              <a:gs pos="0">
                <a:srgbClr val="99D1EB"/>
              </a:gs>
              <a:gs pos="53000">
                <a:srgbClr val="42626F"/>
              </a:gs>
            </a:gsLst>
            <a:lin ang="5400000" scaled="1"/>
          </a:gradFill>
          <a:ln w="41275" cap="rnd">
            <a:solidFill>
              <a:srgbClr val="F1F1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ru-RU" altLang="ru-RU" sz="2400" b="1" dirty="0">
                <a:solidFill>
                  <a:srgbClr val="F1F1EE"/>
                </a:solidFill>
                <a:latin typeface="Constantia" panose="02030602050306030303" pitchFamily="18" charset="0"/>
              </a:rPr>
              <a:t>Какие бывают бюджеты</a:t>
            </a:r>
            <a:r>
              <a:rPr lang="ru-RU" altLang="ru-RU" sz="2400" b="1" dirty="0" smtClean="0">
                <a:solidFill>
                  <a:srgbClr val="F1F1EE"/>
                </a:solidFill>
                <a:latin typeface="Constantia" panose="02030602050306030303" pitchFamily="18" charset="0"/>
              </a:rPr>
              <a:t>?</a:t>
            </a:r>
            <a:endParaRPr lang="ru-RU" altLang="ru-RU" sz="2400" dirty="0">
              <a:solidFill>
                <a:srgbClr val="F1F1EE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39200" y="2590800"/>
            <a:ext cx="2467770" cy="1100138"/>
          </a:xfrm>
          <a:prstGeom prst="roundRect">
            <a:avLst>
              <a:gd name="adj" fmla="val 10978"/>
            </a:avLst>
          </a:prstGeom>
          <a:solidFill>
            <a:srgbClr val="BEBCB7"/>
          </a:solidFill>
          <a:ln w="38100">
            <a:solidFill>
              <a:srgbClr val="527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eaLnBrk="1" hangingPunct="1">
              <a:spcBef>
                <a:spcPts val="688"/>
              </a:spcBef>
              <a:buClr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Бюджеты</a:t>
            </a:r>
            <a:endParaRPr lang="ru-RU" altLang="ru-RU" sz="24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588"/>
              </a:spcBef>
              <a:buClr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организаций</a:t>
            </a:r>
            <a:endParaRPr lang="ru-RU" altLang="ru-RU" sz="24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58" name="object 38"/>
          <p:cNvSpPr>
            <a:spLocks noChangeArrowheads="1"/>
          </p:cNvSpPr>
          <p:nvPr/>
        </p:nvSpPr>
        <p:spPr bwMode="auto">
          <a:xfrm>
            <a:off x="9502280" y="1664201"/>
            <a:ext cx="2053023" cy="1199509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60270" y="4407345"/>
            <a:ext cx="2253460" cy="2114264"/>
          </a:xfrm>
          <a:prstGeom prst="roundRect">
            <a:avLst>
              <a:gd name="adj" fmla="val 6906"/>
            </a:avLst>
          </a:prstGeom>
          <a:solidFill>
            <a:srgbClr val="AECAB8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eaLnBrk="1" hangingPunct="1">
              <a:lnSpc>
                <a:spcPts val="1750"/>
              </a:lnSpc>
              <a:spcBef>
                <a:spcPts val="300"/>
              </a:spcBef>
              <a:buClrTx/>
              <a:buNone/>
            </a:pPr>
            <a:r>
              <a:rPr lang="ru-RU" altLang="ru-RU" b="1" dirty="0">
                <a:solidFill>
                  <a:srgbClr val="6F2F9F"/>
                </a:solidFill>
                <a:latin typeface="Calibri" panose="020F0502020204030204" pitchFamily="34" charset="0"/>
              </a:rPr>
              <a:t>Муниципальных  образований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ts val="1750"/>
              </a:lnSpc>
              <a:spcBef>
                <a:spcPts val="700"/>
              </a:spcBef>
              <a:buClrTx/>
              <a:buNone/>
            </a:pPr>
            <a:r>
              <a:rPr lang="ru-RU" altLang="ru-RU" dirty="0">
                <a:solidFill>
                  <a:srgbClr val="6F2F9F"/>
                </a:solidFill>
                <a:latin typeface="Calibri" panose="020F0502020204030204" pitchFamily="34" charset="0"/>
              </a:rPr>
              <a:t>(местные  бюджеты</a:t>
            </a:r>
            <a:r>
              <a:rPr lang="ru-RU" altLang="ru-RU" dirty="0" smtClean="0">
                <a:solidFill>
                  <a:srgbClr val="6F2F9F"/>
                </a:solidFill>
                <a:latin typeface="Calibri" panose="020F0502020204030204" pitchFamily="34" charset="0"/>
              </a:rPr>
              <a:t>)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450390" y="4055527"/>
            <a:ext cx="2365522" cy="2568288"/>
          </a:xfrm>
          <a:prstGeom prst="roundRect">
            <a:avLst>
              <a:gd name="adj" fmla="val 6906"/>
            </a:avLst>
          </a:prstGeom>
          <a:solidFill>
            <a:srgbClr val="AECAB8"/>
          </a:solidFill>
          <a:ln w="38100">
            <a:solidFill>
              <a:srgbClr val="7E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eaLnBrk="1" hangingPunct="1">
              <a:spcBef>
                <a:spcPts val="0"/>
              </a:spcBef>
              <a:buClrTx/>
              <a:buNone/>
            </a:pPr>
            <a:r>
              <a:rPr lang="ru-RU" altLang="ru-RU" sz="2000" b="1" dirty="0" smtClean="0">
                <a:solidFill>
                  <a:srgbClr val="9D3131"/>
                </a:solidFill>
                <a:latin typeface="Calibri" panose="020F0502020204030204" pitchFamily="34" charset="0"/>
              </a:rPr>
              <a:t>Субъектов Российской Федерации</a:t>
            </a:r>
            <a:endParaRPr lang="ru-RU" altLang="ru-RU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ts val="0"/>
              </a:spcBef>
              <a:buClrTx/>
              <a:buNone/>
            </a:pPr>
            <a:r>
              <a:rPr lang="ru-RU" altLang="ru-RU" sz="1600" dirty="0">
                <a:solidFill>
                  <a:srgbClr val="9D3131"/>
                </a:solidFill>
                <a:latin typeface="Calibri" panose="020F0502020204030204" pitchFamily="34" charset="0"/>
              </a:rPr>
              <a:t>(региональные  бюджеты, бюджеты  территориальных  </a:t>
            </a:r>
            <a:r>
              <a:rPr lang="ru-RU" altLang="ru-RU" sz="1600" dirty="0" smtClean="0">
                <a:solidFill>
                  <a:srgbClr val="9D3131"/>
                </a:solidFill>
                <a:latin typeface="Calibri" panose="020F0502020204030204" pitchFamily="34" charset="0"/>
              </a:rPr>
              <a:t>фондов обязательного медицинского страхования</a:t>
            </a:r>
            <a:r>
              <a:rPr lang="ru-RU" altLang="ru-RU" sz="1600" dirty="0">
                <a:solidFill>
                  <a:srgbClr val="9D3131"/>
                </a:solidFill>
                <a:latin typeface="Calibri" panose="020F0502020204030204" pitchFamily="34" charset="0"/>
              </a:rPr>
              <a:t>)</a:t>
            </a:r>
            <a:endParaRPr lang="ru-RU" altLang="ru-RU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023510" y="3939708"/>
            <a:ext cx="2699777" cy="2163624"/>
          </a:xfrm>
          <a:prstGeom prst="roundRect">
            <a:avLst>
              <a:gd name="adj" fmla="val 6906"/>
            </a:avLst>
          </a:prstGeom>
          <a:solidFill>
            <a:srgbClr val="AECAB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eaLnBrk="1" hangingPunct="1">
              <a:spcBef>
                <a:spcPts val="0"/>
              </a:spcBef>
              <a:buClr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Российской Федерации</a:t>
            </a:r>
          </a:p>
          <a:p>
            <a:pPr algn="ctr" eaLnBrk="1" hangingPunct="1">
              <a:spcBef>
                <a:spcPts val="0"/>
              </a:spcBef>
              <a:buClrTx/>
              <a:buNone/>
            </a:pPr>
            <a:endParaRPr lang="ru-RU" altLang="ru-RU" sz="1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ts val="0"/>
              </a:spcBef>
              <a:buClrTx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(федеральный бюджет</a:t>
            </a:r>
            <a:r>
              <a:rPr lang="ru-RU" altLang="ru-RU" sz="1400" dirty="0">
                <a:solidFill>
                  <a:schemeClr val="tx1"/>
                </a:solidFill>
                <a:latin typeface="Calibri" panose="020F0502020204030204" pitchFamily="34" charset="0"/>
              </a:rPr>
              <a:t>, бюджеты  государственных  </a:t>
            </a:r>
            <a:r>
              <a:rPr lang="ru-RU" altLang="ru-RU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внебюджетных фондов Российской Федерации</a:t>
            </a:r>
            <a:r>
              <a:rPr lang="ru-RU" alt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ru-RU" altLang="ru-RU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1" name="object 17"/>
          <p:cNvSpPr>
            <a:spLocks noGrp="1"/>
          </p:cNvSpPr>
          <p:nvPr>
            <p:ph type="title"/>
          </p:nvPr>
        </p:nvSpPr>
        <p:spPr>
          <a:xfrm>
            <a:off x="2819400" y="968764"/>
            <a:ext cx="8686800" cy="701829"/>
          </a:xfrm>
        </p:spPr>
        <p:txBody>
          <a:bodyPr vert="horz" wrap="square" lIns="91440" tIns="12700" rIns="91440" bIns="45720" numCol="1" anchor="ctr" anchorCtr="1" compatLnSpc="1">
            <a:prstTxWarp prst="textNoShape">
              <a:avLst/>
            </a:prstTxWarp>
          </a:bodyPr>
          <a:lstStyle/>
          <a:p>
            <a:pPr marL="180975" defTabSz="923925" eaLnBrk="1" hangingPunct="1">
              <a:spcBef>
                <a:spcPts val="100"/>
              </a:spcBef>
            </a:pPr>
            <a:r>
              <a:rPr lang="ru-RU" altLang="ru-RU" sz="2000" b="1" dirty="0">
                <a:solidFill>
                  <a:srgbClr val="78201D"/>
                </a:solidFill>
                <a:latin typeface="Calibri" panose="020F050202020403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ДОХОДЫ </a:t>
            </a:r>
            <a:r>
              <a:rPr lang="ru-RU" altLang="ru-RU" sz="2000" b="1" dirty="0" smtClean="0">
                <a:solidFill>
                  <a:srgbClr val="78201D"/>
                </a:solidFill>
                <a:latin typeface="Calibri" panose="020F050202020403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БЮДЖЕТА </a:t>
            </a:r>
            <a:r>
              <a:rPr lang="ru-RU" altLang="ru-RU" sz="2000" b="1" i="1" dirty="0" smtClean="0">
                <a:solidFill>
                  <a:srgbClr val="78201D"/>
                </a:solidFill>
                <a:latin typeface="Calibri" panose="020F050202020403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- </a:t>
            </a:r>
            <a:r>
              <a:rPr lang="ru-RU" altLang="ru-RU" sz="2000" b="1" i="1" dirty="0">
                <a:solidFill>
                  <a:srgbClr val="78201D"/>
                </a:solidFill>
                <a:latin typeface="Calibri" panose="020F050202020403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поступающие в бюджет Доможировского </a:t>
            </a:r>
            <a:r>
              <a:rPr lang="ru-RU" altLang="ru-RU" sz="2000" b="1" i="1" dirty="0" smtClean="0">
                <a:solidFill>
                  <a:srgbClr val="78201D"/>
                </a:solidFill>
                <a:latin typeface="Calibri" panose="020F050202020403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сельского </a:t>
            </a:r>
            <a:r>
              <a:rPr lang="ru-RU" altLang="ru-RU" sz="2000" b="1" i="1" dirty="0">
                <a:solidFill>
                  <a:srgbClr val="78201D"/>
                </a:solidFill>
                <a:latin typeface="Calibri" panose="020F050202020403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поселения денежные средства</a:t>
            </a:r>
            <a:endParaRPr lang="ru-RU" altLang="ru-RU" sz="2000" b="1" dirty="0">
              <a:solidFill>
                <a:srgbClr val="78201D"/>
              </a:solidFill>
              <a:latin typeface="Calibri" panose="020F0502020204030204" pitchFamily="34" charset="0"/>
              <a:ea typeface="Constantia" panose="02030602050306030303" pitchFamily="18" charset="0"/>
              <a:cs typeface="Constantia" panose="02030602050306030303" pitchFamily="18" charset="0"/>
            </a:endParaRPr>
          </a:p>
        </p:txBody>
      </p:sp>
      <p:sp>
        <p:nvSpPr>
          <p:cNvPr id="31762" name="object 18"/>
          <p:cNvSpPr>
            <a:spLocks noChangeArrowheads="1"/>
          </p:cNvSpPr>
          <p:nvPr/>
        </p:nvSpPr>
        <p:spPr bwMode="auto">
          <a:xfrm>
            <a:off x="1006474" y="1628971"/>
            <a:ext cx="1812926" cy="153294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763" name="object 19"/>
          <p:cNvSpPr>
            <a:spLocks noChangeArrowheads="1"/>
          </p:cNvSpPr>
          <p:nvPr/>
        </p:nvSpPr>
        <p:spPr bwMode="auto">
          <a:xfrm>
            <a:off x="8915400" y="1598340"/>
            <a:ext cx="2498723" cy="144966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0" y="5783264"/>
            <a:ext cx="6921501" cy="1074737"/>
            <a:chOff x="1524000" y="5783264"/>
            <a:chExt cx="5397501" cy="1074737"/>
          </a:xfrm>
        </p:grpSpPr>
        <p:sp>
          <p:nvSpPr>
            <p:cNvPr id="21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2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3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381000" y="228600"/>
            <a:ext cx="11506200" cy="698345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Бюджетная ТЕРМИНОЛОГИЯ</a:t>
            </a:r>
            <a:endParaRPr lang="ru-RU" sz="2400" b="1" cap="all" spc="150" dirty="0">
              <a:ln w="1905"/>
              <a:gradFill>
                <a:gsLst>
                  <a:gs pos="0">
                    <a:srgbClr val="730E00">
                      <a:shade val="20000"/>
                      <a:satMod val="200000"/>
                    </a:srgbClr>
                  </a:gs>
                  <a:gs pos="78000">
                    <a:srgbClr val="730E00">
                      <a:tint val="90000"/>
                      <a:shade val="89000"/>
                      <a:satMod val="220000"/>
                    </a:srgbClr>
                  </a:gs>
                  <a:gs pos="100000">
                    <a:srgbClr val="730E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24707" y="1756522"/>
            <a:ext cx="2742586" cy="962444"/>
          </a:xfrm>
          <a:prstGeom prst="roundRect">
            <a:avLst>
              <a:gd name="adj" fmla="val 6906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eaLnBrk="1" hangingPunct="1">
              <a:lnSpc>
                <a:spcPts val="1750"/>
              </a:lnSpc>
              <a:spcBef>
                <a:spcPts val="300"/>
              </a:spcBef>
              <a:buClr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ДОХОДЫ</a:t>
            </a:r>
          </a:p>
          <a:p>
            <a:pPr algn="ctr" eaLnBrk="1" hangingPunct="1">
              <a:lnSpc>
                <a:spcPts val="1750"/>
              </a:lnSpc>
              <a:spcBef>
                <a:spcPts val="300"/>
              </a:spcBef>
              <a:buClr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бюджета  поселения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34400" y="3563905"/>
            <a:ext cx="2971800" cy="2151095"/>
          </a:xfrm>
          <a:prstGeom prst="roundRect">
            <a:avLst>
              <a:gd name="adj" fmla="val 4590"/>
            </a:avLst>
          </a:prstGeom>
          <a:solidFill>
            <a:srgbClr val="AECAB8"/>
          </a:solidFill>
          <a:ln w="38100">
            <a:solidFill>
              <a:srgbClr val="5A4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eaLnBrk="1" hangingPunct="1">
              <a:lnSpc>
                <a:spcPct val="102000"/>
              </a:lnSpc>
              <a:spcBef>
                <a:spcPts val="63"/>
              </a:spcBef>
              <a:buClrTx/>
              <a:buNone/>
            </a:pPr>
            <a:endParaRPr lang="ru-RU" altLang="ru-RU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2000"/>
              </a:lnSpc>
              <a:spcBef>
                <a:spcPts val="63"/>
              </a:spcBef>
              <a:buClrTx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Безвозмездные </a:t>
            </a:r>
            <a:r>
              <a:rPr lang="ru-RU" altLang="ru-RU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поступления</a:t>
            </a:r>
            <a:endParaRPr lang="ru-RU" altLang="ru-RU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Дотации; </a:t>
            </a:r>
          </a:p>
          <a:p>
            <a:pPr algn="ctr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 Субвенции; </a:t>
            </a:r>
          </a:p>
          <a:p>
            <a:pPr algn="ctr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Субсидии </a:t>
            </a:r>
          </a:p>
          <a:p>
            <a:pPr algn="ctr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Иные МБТ</a:t>
            </a:r>
          </a:p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65707" y="3554646"/>
            <a:ext cx="3136785" cy="2541354"/>
          </a:xfrm>
          <a:prstGeom prst="roundRect">
            <a:avLst>
              <a:gd name="adj" fmla="val 4590"/>
            </a:avLst>
          </a:prstGeom>
          <a:solidFill>
            <a:srgbClr val="AECAB8"/>
          </a:solidFill>
          <a:ln w="38100">
            <a:solidFill>
              <a:srgbClr val="5A4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eaLnBrk="1" hangingPunct="1">
              <a:lnSpc>
                <a:spcPct val="102000"/>
              </a:lnSpc>
              <a:spcBef>
                <a:spcPts val="63"/>
              </a:spcBef>
              <a:buClrTx/>
              <a:buNone/>
            </a:pPr>
            <a:endParaRPr lang="ru-RU" altLang="ru-RU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2000"/>
              </a:lnSpc>
              <a:spcBef>
                <a:spcPts val="63"/>
              </a:spcBef>
              <a:buClr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Неналоговые доходы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Доходы от использования  имущества;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Доходы от оказания платных услуг;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Доходы от продажи материальных и нематериальных активов;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Прочие неналоговые доходы.</a:t>
            </a:r>
          </a:p>
          <a:p>
            <a:pPr algn="ctr"/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01492" y="3554647"/>
            <a:ext cx="3178415" cy="2160353"/>
          </a:xfrm>
          <a:prstGeom prst="roundRect">
            <a:avLst>
              <a:gd name="adj" fmla="val 4590"/>
            </a:avLst>
          </a:prstGeom>
          <a:solidFill>
            <a:srgbClr val="AECAB8"/>
          </a:solidFill>
          <a:ln w="38100">
            <a:solidFill>
              <a:srgbClr val="5A4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eaLnBrk="1" hangingPunct="1">
              <a:lnSpc>
                <a:spcPct val="102000"/>
              </a:lnSpc>
              <a:spcBef>
                <a:spcPts val="63"/>
              </a:spcBef>
              <a:buClrTx/>
              <a:buNone/>
            </a:pPr>
            <a:endParaRPr lang="ru-RU" altLang="ru-RU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2000"/>
              </a:lnSpc>
              <a:spcBef>
                <a:spcPts val="63"/>
              </a:spcBef>
              <a:buClr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Налоговые доходы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Налог на доходы физических  лиц;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Акцизы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Единый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сельскохозяйственный налог;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Налог на имущество;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Земельный налог;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Государственная </a:t>
            </a: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пошлина.</a:t>
            </a:r>
          </a:p>
          <a:p>
            <a:pPr algn="ctr"/>
            <a:endParaRPr lang="ru-RU" dirty="0"/>
          </a:p>
        </p:txBody>
      </p:sp>
      <p:cxnSp>
        <p:nvCxnSpPr>
          <p:cNvPr id="6" name="Прямая со стрелкой 5"/>
          <p:cNvCxnSpPr>
            <a:stCxn id="26" idx="2"/>
          </p:cNvCxnSpPr>
          <p:nvPr/>
        </p:nvCxnSpPr>
        <p:spPr>
          <a:xfrm>
            <a:off x="6096000" y="2718966"/>
            <a:ext cx="0" cy="844939"/>
          </a:xfrm>
          <a:prstGeom prst="straightConnector1">
            <a:avLst/>
          </a:prstGeom>
          <a:ln w="476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4" idx="0"/>
          </p:cNvCxnSpPr>
          <p:nvPr/>
        </p:nvCxnSpPr>
        <p:spPr>
          <a:xfrm>
            <a:off x="6705600" y="2718965"/>
            <a:ext cx="3314700" cy="844940"/>
          </a:xfrm>
          <a:prstGeom prst="straightConnector1">
            <a:avLst/>
          </a:prstGeom>
          <a:ln w="476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2162969" y="2725070"/>
            <a:ext cx="3247231" cy="829576"/>
          </a:xfrm>
          <a:prstGeom prst="straightConnector1">
            <a:avLst/>
          </a:prstGeom>
          <a:ln w="476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0" y="5783264"/>
            <a:ext cx="6921501" cy="1074737"/>
            <a:chOff x="1524000" y="5783264"/>
            <a:chExt cx="5397501" cy="1074737"/>
          </a:xfrm>
        </p:grpSpPr>
        <p:sp>
          <p:nvSpPr>
            <p:cNvPr id="32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3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4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2776" name="object 8"/>
          <p:cNvSpPr>
            <a:spLocks noChangeArrowheads="1"/>
          </p:cNvSpPr>
          <p:nvPr/>
        </p:nvSpPr>
        <p:spPr bwMode="auto">
          <a:xfrm>
            <a:off x="2860330" y="3964922"/>
            <a:ext cx="481013" cy="70067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788" name="object 20"/>
          <p:cNvSpPr>
            <a:spLocks noChangeArrowheads="1"/>
          </p:cNvSpPr>
          <p:nvPr/>
        </p:nvSpPr>
        <p:spPr bwMode="auto">
          <a:xfrm>
            <a:off x="2555876" y="203201"/>
            <a:ext cx="3306763" cy="2444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789" name="object 21"/>
          <p:cNvSpPr txBox="1">
            <a:spLocks noChangeArrowheads="1"/>
          </p:cNvSpPr>
          <p:nvPr/>
        </p:nvSpPr>
        <p:spPr bwMode="auto">
          <a:xfrm>
            <a:off x="3103563" y="979489"/>
            <a:ext cx="8414252" cy="62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00"/>
              </a:spcBef>
              <a:buClrTx/>
              <a:buNone/>
            </a:pPr>
            <a:r>
              <a:rPr lang="ru-RU" altLang="ru-RU" sz="2000" b="1" dirty="0">
                <a:solidFill>
                  <a:srgbClr val="78201D"/>
                </a:solidFill>
                <a:latin typeface="Calibri" panose="020F0502020204030204" pitchFamily="34" charset="0"/>
              </a:rPr>
              <a:t>РАСХОДЫ БЮДЖЕТА </a:t>
            </a:r>
            <a:r>
              <a:rPr lang="ru-RU" altLang="ru-RU" sz="2000" b="1" i="1" dirty="0">
                <a:solidFill>
                  <a:srgbClr val="78201D"/>
                </a:solidFill>
                <a:latin typeface="Calibri" panose="020F0502020204030204" pitchFamily="34" charset="0"/>
              </a:rPr>
              <a:t>- выплачиваемые из бюджета Доможировского</a:t>
            </a:r>
            <a:endParaRPr lang="ru-RU" altLang="ru-RU" sz="2000" dirty="0">
              <a:solidFill>
                <a:srgbClr val="78201D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i="1" dirty="0">
                <a:solidFill>
                  <a:srgbClr val="78201D"/>
                </a:solidFill>
                <a:latin typeface="Calibri" panose="020F0502020204030204" pitchFamily="34" charset="0"/>
              </a:rPr>
              <a:t>сельского поселения (денежные средства)</a:t>
            </a:r>
            <a:endParaRPr lang="ru-RU" altLang="ru-RU" sz="2000" dirty="0">
              <a:solidFill>
                <a:srgbClr val="78201D"/>
              </a:solidFill>
              <a:latin typeface="Calibri" panose="020F0502020204030204" pitchFamily="34" charset="0"/>
            </a:endParaRPr>
          </a:p>
        </p:txBody>
      </p:sp>
      <p:sp>
        <p:nvSpPr>
          <p:cNvPr id="32794" name="object 26"/>
          <p:cNvSpPr>
            <a:spLocks noChangeArrowheads="1"/>
          </p:cNvSpPr>
          <p:nvPr/>
        </p:nvSpPr>
        <p:spPr bwMode="auto">
          <a:xfrm rot="680043">
            <a:off x="271439" y="1509516"/>
            <a:ext cx="2139950" cy="16827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455868" y="3158433"/>
            <a:ext cx="2464586" cy="838119"/>
            <a:chOff x="5459714" y="3147532"/>
            <a:chExt cx="2464586" cy="838119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5459714" y="3147532"/>
              <a:ext cx="2464586" cy="828558"/>
            </a:xfrm>
            <a:prstGeom prst="roundRect">
              <a:avLst>
                <a:gd name="adj" fmla="val 6560"/>
              </a:avLst>
            </a:prstGeom>
            <a:gradFill flip="none" rotWithShape="1">
              <a:gsLst>
                <a:gs pos="0">
                  <a:srgbClr val="91B28E"/>
                </a:gs>
                <a:gs pos="100000">
                  <a:srgbClr val="465E45"/>
                </a:gs>
              </a:gsLst>
              <a:lin ang="5400000" scaled="1"/>
              <a:tileRect/>
            </a:gradFill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ru-RU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по </a:t>
              </a:r>
            </a:p>
            <a:p>
              <a:r>
                <a:rPr lang="ru-RU" altLang="ru-RU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функциям</a:t>
              </a:r>
              <a:endParaRPr lang="ru-RU" altLang="ru-RU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797" name="object 29"/>
            <p:cNvSpPr>
              <a:spLocks noChangeArrowheads="1"/>
            </p:cNvSpPr>
            <p:nvPr/>
          </p:nvSpPr>
          <p:spPr bwMode="auto">
            <a:xfrm>
              <a:off x="7005990" y="3168550"/>
              <a:ext cx="869371" cy="817101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6" name="Скругленный прямоугольник 35"/>
          <p:cNvSpPr/>
          <p:nvPr/>
        </p:nvSpPr>
        <p:spPr>
          <a:xfrm>
            <a:off x="381000" y="228600"/>
            <a:ext cx="11506200" cy="698345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Бюджетная ТЕРМИНОЛОГИЯ</a:t>
            </a:r>
            <a:endParaRPr lang="ru-RU" sz="2400" b="1" cap="all" spc="150" dirty="0">
              <a:ln w="1905"/>
              <a:gradFill>
                <a:gsLst>
                  <a:gs pos="0">
                    <a:srgbClr val="730E00">
                      <a:shade val="20000"/>
                      <a:satMod val="200000"/>
                    </a:srgbClr>
                  </a:gs>
                  <a:gs pos="78000">
                    <a:srgbClr val="730E00">
                      <a:tint val="90000"/>
                      <a:shade val="89000"/>
                      <a:satMod val="220000"/>
                    </a:srgbClr>
                  </a:gs>
                  <a:gs pos="100000">
                    <a:srgbClr val="730E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316868" y="1773376"/>
            <a:ext cx="2742586" cy="921255"/>
          </a:xfrm>
          <a:prstGeom prst="roundRect">
            <a:avLst>
              <a:gd name="adj" fmla="val 6906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eaLnBrk="1" hangingPunct="1">
              <a:lnSpc>
                <a:spcPts val="1750"/>
              </a:lnSpc>
              <a:spcBef>
                <a:spcPts val="300"/>
              </a:spcBef>
              <a:buClr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РАСХОДЫ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71270" y="3149204"/>
            <a:ext cx="2464586" cy="828558"/>
          </a:xfrm>
          <a:prstGeom prst="roundRect">
            <a:avLst>
              <a:gd name="adj" fmla="val 6560"/>
            </a:avLst>
          </a:prstGeom>
          <a:gradFill flip="none" rotWithShape="1">
            <a:gsLst>
              <a:gs pos="0">
                <a:srgbClr val="91B28E"/>
              </a:gs>
              <a:gs pos="100000">
                <a:srgbClr val="465E45"/>
              </a:gs>
            </a:gsLst>
            <a:lin ang="5400000" scaled="1"/>
            <a:tileRect/>
          </a:gra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по муниципальным  </a:t>
            </a:r>
            <a:r>
              <a:rPr lang="ru-RU" altLang="ru-RU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программам</a:t>
            </a:r>
            <a:endParaRPr lang="ru-RU" sz="2000" dirty="0">
              <a:latin typeface="Calibri" panose="020F0502020204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040466" y="3136364"/>
            <a:ext cx="2477349" cy="864794"/>
            <a:chOff x="9040466" y="3136364"/>
            <a:chExt cx="2477349" cy="864794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9040466" y="3136364"/>
              <a:ext cx="2464586" cy="828558"/>
            </a:xfrm>
            <a:prstGeom prst="roundRect">
              <a:avLst>
                <a:gd name="adj" fmla="val 6560"/>
              </a:avLst>
            </a:prstGeom>
            <a:gradFill flip="none" rotWithShape="1">
              <a:gsLst>
                <a:gs pos="0">
                  <a:srgbClr val="91B28E"/>
                </a:gs>
                <a:gs pos="100000">
                  <a:srgbClr val="465E45"/>
                </a:gs>
              </a:gsLst>
              <a:lin ang="5400000" scaled="1"/>
              <a:tileRect/>
            </a:gradFill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ru-RU" sz="20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по</a:t>
              </a:r>
            </a:p>
            <a:p>
              <a:r>
                <a:rPr lang="ru-RU" altLang="ru-RU" sz="20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ведомствам</a:t>
              </a:r>
            </a:p>
          </p:txBody>
        </p:sp>
        <p:sp>
          <p:nvSpPr>
            <p:cNvPr id="32798" name="object 30"/>
            <p:cNvSpPr>
              <a:spLocks noChangeArrowheads="1"/>
            </p:cNvSpPr>
            <p:nvPr/>
          </p:nvSpPr>
          <p:spPr bwMode="auto">
            <a:xfrm>
              <a:off x="10666322" y="3136364"/>
              <a:ext cx="851493" cy="864794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9040466" y="4564809"/>
            <a:ext cx="2464586" cy="2123330"/>
          </a:xfrm>
          <a:prstGeom prst="roundRect">
            <a:avLst>
              <a:gd name="adj" fmla="val 6560"/>
            </a:avLst>
          </a:prstGeom>
          <a:gradFill flip="none" rotWithShape="1">
            <a:gsLst>
              <a:gs pos="0">
                <a:srgbClr val="91B28E"/>
              </a:gs>
              <a:gs pos="100000">
                <a:srgbClr val="465E45"/>
              </a:gs>
            </a:gsLst>
            <a:lin ang="5400000" scaled="1"/>
            <a:tileRect/>
          </a:gradFill>
          <a:ln w="41275">
            <a:solidFill>
              <a:srgbClr val="465E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Ведомственная структура  включает в себя группировку  расходов бюджета, которая  отражает распределение</a:t>
            </a:r>
          </a:p>
          <a:p>
            <a:r>
              <a:rPr lang="ru-RU" altLang="ru-RU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бюджетных средств по  главным распорядителям </a:t>
            </a:r>
            <a:r>
              <a:rPr lang="ru-RU" altLang="ru-RU" sz="1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средств бюджетов</a:t>
            </a:r>
            <a:endParaRPr lang="ru-RU" altLang="ru-RU" sz="1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454505" y="4585188"/>
            <a:ext cx="2464586" cy="2123330"/>
          </a:xfrm>
          <a:prstGeom prst="roundRect">
            <a:avLst>
              <a:gd name="adj" fmla="val 6560"/>
            </a:avLst>
          </a:prstGeom>
          <a:gradFill flip="none" rotWithShape="1">
            <a:gsLst>
              <a:gs pos="0">
                <a:srgbClr val="91B28E"/>
              </a:gs>
              <a:gs pos="100000">
                <a:srgbClr val="465E45"/>
              </a:gs>
            </a:gsLst>
            <a:lin ang="5400000" scaled="1"/>
            <a:tileRect/>
          </a:gradFill>
          <a:ln w="41275">
            <a:solidFill>
              <a:srgbClr val="465E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Функциональная  классификация бюджетных</a:t>
            </a:r>
          </a:p>
          <a:p>
            <a:r>
              <a:rPr lang="ru-RU" altLang="ru-RU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расходов отражает  направление средств на  выполнение конкретных  функций органов местного  самоуправления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868544" y="4585188"/>
            <a:ext cx="2464586" cy="2123330"/>
          </a:xfrm>
          <a:prstGeom prst="roundRect">
            <a:avLst>
              <a:gd name="adj" fmla="val 6560"/>
            </a:avLst>
          </a:prstGeom>
          <a:gradFill flip="none" rotWithShape="1">
            <a:gsLst>
              <a:gs pos="0">
                <a:srgbClr val="91B28E"/>
              </a:gs>
              <a:gs pos="100000">
                <a:srgbClr val="465E45"/>
              </a:gs>
            </a:gsLst>
            <a:lin ang="5400000" scaled="1"/>
            <a:tileRect/>
          </a:gradFill>
          <a:ln w="41275">
            <a:solidFill>
              <a:srgbClr val="465E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Документ, определяющий  цели и задачи  муниципальной политики  в определенной сфере,</a:t>
            </a:r>
          </a:p>
          <a:p>
            <a:r>
              <a:rPr lang="ru-RU" altLang="ru-RU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способы их достижения и  примерные объемы</a:t>
            </a:r>
          </a:p>
          <a:p>
            <a:r>
              <a:rPr lang="ru-RU" altLang="ru-RU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используемых финансов</a:t>
            </a:r>
          </a:p>
        </p:txBody>
      </p:sp>
      <p:sp>
        <p:nvSpPr>
          <p:cNvPr id="48" name="object 8"/>
          <p:cNvSpPr>
            <a:spLocks noChangeArrowheads="1"/>
          </p:cNvSpPr>
          <p:nvPr/>
        </p:nvSpPr>
        <p:spPr bwMode="auto">
          <a:xfrm>
            <a:off x="6401001" y="3977762"/>
            <a:ext cx="481013" cy="70067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bject 8"/>
          <p:cNvSpPr>
            <a:spLocks noChangeArrowheads="1"/>
          </p:cNvSpPr>
          <p:nvPr/>
        </p:nvSpPr>
        <p:spPr bwMode="auto">
          <a:xfrm>
            <a:off x="10032252" y="3944641"/>
            <a:ext cx="481013" cy="70067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Соединительная линия уступом 5"/>
          <p:cNvCxnSpPr>
            <a:stCxn id="37" idx="2"/>
            <a:endCxn id="40" idx="0"/>
          </p:cNvCxnSpPr>
          <p:nvPr/>
        </p:nvCxnSpPr>
        <p:spPr>
          <a:xfrm rot="16200000" flipH="1">
            <a:off x="8259594" y="1123198"/>
            <a:ext cx="441733" cy="3584598"/>
          </a:xfrm>
          <a:prstGeom prst="bentConnector3">
            <a:avLst/>
          </a:prstGeom>
          <a:ln w="50800">
            <a:solidFill>
              <a:srgbClr val="465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stCxn id="37" idx="2"/>
            <a:endCxn id="2" idx="0"/>
          </p:cNvCxnSpPr>
          <p:nvPr/>
        </p:nvCxnSpPr>
        <p:spPr>
          <a:xfrm rot="5400000">
            <a:off x="4668576" y="1129618"/>
            <a:ext cx="454573" cy="3584598"/>
          </a:xfrm>
          <a:prstGeom prst="bentConnector3">
            <a:avLst>
              <a:gd name="adj1" fmla="val 50000"/>
            </a:avLst>
          </a:prstGeom>
          <a:ln w="50800">
            <a:solidFill>
              <a:srgbClr val="465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37" idx="2"/>
            <a:endCxn id="39" idx="0"/>
          </p:cNvCxnSpPr>
          <p:nvPr/>
        </p:nvCxnSpPr>
        <p:spPr>
          <a:xfrm>
            <a:off x="6688161" y="2694631"/>
            <a:ext cx="0" cy="463802"/>
          </a:xfrm>
          <a:prstGeom prst="line">
            <a:avLst/>
          </a:prstGeom>
          <a:ln w="50800">
            <a:solidFill>
              <a:srgbClr val="465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object 6"/>
          <p:cNvSpPr>
            <a:spLocks noChangeArrowheads="1"/>
          </p:cNvSpPr>
          <p:nvPr/>
        </p:nvSpPr>
        <p:spPr bwMode="auto">
          <a:xfrm>
            <a:off x="6921502" y="2821014"/>
            <a:ext cx="1993898" cy="342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809" name="object 17"/>
          <p:cNvSpPr>
            <a:spLocks noChangeArrowheads="1"/>
          </p:cNvSpPr>
          <p:nvPr/>
        </p:nvSpPr>
        <p:spPr bwMode="auto">
          <a:xfrm rot="20825455">
            <a:off x="3268132" y="2570144"/>
            <a:ext cx="4915662" cy="166219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0" y="5796032"/>
            <a:ext cx="6921501" cy="1074737"/>
            <a:chOff x="1524000" y="5783264"/>
            <a:chExt cx="5397501" cy="1074737"/>
          </a:xfrm>
        </p:grpSpPr>
        <p:sp>
          <p:nvSpPr>
            <p:cNvPr id="90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91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92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3799" name="object 7"/>
          <p:cNvSpPr>
            <a:spLocks noChangeArrowheads="1"/>
          </p:cNvSpPr>
          <p:nvPr/>
        </p:nvSpPr>
        <p:spPr bwMode="auto">
          <a:xfrm>
            <a:off x="6921501" y="4124249"/>
            <a:ext cx="1993897" cy="3429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801" name="object 9"/>
          <p:cNvSpPr>
            <a:spLocks noChangeArrowheads="1"/>
          </p:cNvSpPr>
          <p:nvPr/>
        </p:nvSpPr>
        <p:spPr bwMode="auto">
          <a:xfrm>
            <a:off x="2901786" y="5714275"/>
            <a:ext cx="1956000" cy="3381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802" name="object 10"/>
          <p:cNvSpPr>
            <a:spLocks noChangeArrowheads="1"/>
          </p:cNvSpPr>
          <p:nvPr/>
        </p:nvSpPr>
        <p:spPr bwMode="auto">
          <a:xfrm>
            <a:off x="2952787" y="4160468"/>
            <a:ext cx="1904999" cy="3429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803" name="object 11"/>
          <p:cNvSpPr>
            <a:spLocks noChangeArrowheads="1"/>
          </p:cNvSpPr>
          <p:nvPr/>
        </p:nvSpPr>
        <p:spPr bwMode="auto">
          <a:xfrm>
            <a:off x="2911332" y="2825091"/>
            <a:ext cx="1965467" cy="3429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806" name="object 14"/>
          <p:cNvSpPr txBox="1">
            <a:spLocks noChangeArrowheads="1"/>
          </p:cNvSpPr>
          <p:nvPr/>
        </p:nvSpPr>
        <p:spPr bwMode="auto">
          <a:xfrm>
            <a:off x="381000" y="1000249"/>
            <a:ext cx="11506200" cy="62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127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00"/>
              </a:spcBef>
              <a:buClrTx/>
              <a:buNone/>
            </a:pPr>
            <a:r>
              <a:rPr lang="ru-RU" altLang="ru-RU" sz="2000" b="1" dirty="0">
                <a:solidFill>
                  <a:srgbClr val="78201D"/>
                </a:solidFill>
                <a:latin typeface="Calibri" panose="020F0502020204030204" pitchFamily="34" charset="0"/>
              </a:rPr>
              <a:t>МЕЖБЮДЖЕТНЫЕ ТРАНСФЕРТЫ</a:t>
            </a:r>
            <a:r>
              <a:rPr lang="ru-RU" altLang="ru-RU" sz="2000" b="1" i="1" dirty="0">
                <a:solidFill>
                  <a:srgbClr val="78201D"/>
                </a:solidFill>
                <a:latin typeface="Calibri" panose="020F0502020204030204" pitchFamily="34" charset="0"/>
              </a:rPr>
              <a:t>-</a:t>
            </a:r>
            <a:endParaRPr lang="ru-RU" altLang="ru-RU" sz="2000" dirty="0">
              <a:solidFill>
                <a:srgbClr val="78201D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i="1" u="sng" dirty="0">
                <a:solidFill>
                  <a:srgbClr val="78201D"/>
                </a:solidFill>
                <a:latin typeface="Calibri" panose="020F0502020204030204" pitchFamily="34" charset="0"/>
              </a:rPr>
              <a:t>денежные средства, </a:t>
            </a:r>
            <a:r>
              <a:rPr lang="ru-RU" altLang="ru-RU" sz="2000" b="1" i="1" u="sng" dirty="0" smtClean="0">
                <a:solidFill>
                  <a:srgbClr val="78201D"/>
                </a:solidFill>
                <a:latin typeface="Calibri" panose="020F0502020204030204" pitchFamily="34" charset="0"/>
              </a:rPr>
              <a:t>перечисляемые из </a:t>
            </a:r>
            <a:r>
              <a:rPr lang="ru-RU" altLang="ru-RU" sz="2000" b="1" i="1" u="sng" dirty="0">
                <a:solidFill>
                  <a:srgbClr val="78201D"/>
                </a:solidFill>
                <a:latin typeface="Calibri" panose="020F0502020204030204" pitchFamily="34" charset="0"/>
              </a:rPr>
              <a:t>одного бюджета бюджетной системы РФ другому</a:t>
            </a:r>
            <a:endParaRPr lang="ru-RU" altLang="ru-RU" sz="2000" u="sng" dirty="0">
              <a:solidFill>
                <a:srgbClr val="78201D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381000" y="228600"/>
            <a:ext cx="11506200" cy="698345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Бюджетная ТЕРМИНОЛОГИЯ</a:t>
            </a:r>
            <a:endParaRPr lang="ru-RU" sz="2400" b="1" cap="all" spc="150" dirty="0">
              <a:ln w="1905"/>
              <a:gradFill>
                <a:gsLst>
                  <a:gs pos="0">
                    <a:srgbClr val="730E00">
                      <a:shade val="20000"/>
                      <a:satMod val="200000"/>
                    </a:srgbClr>
                  </a:gs>
                  <a:gs pos="78000">
                    <a:srgbClr val="730E00">
                      <a:tint val="90000"/>
                      <a:shade val="89000"/>
                      <a:satMod val="220000"/>
                    </a:srgbClr>
                  </a:gs>
                  <a:gs pos="100000">
                    <a:srgbClr val="730E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3808" name="object 16"/>
          <p:cNvSpPr>
            <a:spLocks noChangeArrowheads="1"/>
          </p:cNvSpPr>
          <p:nvPr/>
        </p:nvSpPr>
        <p:spPr bwMode="auto">
          <a:xfrm>
            <a:off x="7163756" y="3230222"/>
            <a:ext cx="1664628" cy="1630012"/>
          </a:xfrm>
          <a:prstGeom prst="rect">
            <a:avLst/>
          </a:prstGeom>
          <a:blipFill dpi="0" rotWithShape="1">
            <a:blip r:embed="rId10">
              <a:alphaModFix amt="51000"/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807" name="object 15"/>
          <p:cNvSpPr>
            <a:spLocks noChangeArrowheads="1"/>
          </p:cNvSpPr>
          <p:nvPr/>
        </p:nvSpPr>
        <p:spPr bwMode="auto">
          <a:xfrm>
            <a:off x="2824325" y="4015848"/>
            <a:ext cx="2022621" cy="1964415"/>
          </a:xfrm>
          <a:prstGeom prst="rect">
            <a:avLst/>
          </a:prstGeom>
          <a:blipFill dpi="0" rotWithShape="1">
            <a:blip r:embed="rId11">
              <a:alphaModFix amt="50000"/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88198" y="1738037"/>
            <a:ext cx="2399596" cy="720586"/>
          </a:xfrm>
          <a:prstGeom prst="roundRect">
            <a:avLst/>
          </a:prstGeom>
          <a:gradFill>
            <a:gsLst>
              <a:gs pos="0">
                <a:srgbClr val="6DAD74"/>
              </a:gs>
              <a:gs pos="100000">
                <a:srgbClr val="295730"/>
              </a:gs>
            </a:gsLst>
            <a:lin ang="5400000" scaled="1"/>
          </a:gradFill>
          <a:ln w="15875">
            <a:solidFill>
              <a:srgbClr val="4C6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Виды межбюджетных трансфертов</a:t>
            </a:r>
            <a:endParaRPr lang="ru-RU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4708607" y="1727989"/>
            <a:ext cx="2395184" cy="720586"/>
          </a:xfrm>
          <a:prstGeom prst="roundRect">
            <a:avLst/>
          </a:prstGeom>
          <a:gradFill>
            <a:gsLst>
              <a:gs pos="0">
                <a:srgbClr val="6DAD74"/>
              </a:gs>
              <a:gs pos="100000">
                <a:srgbClr val="295730"/>
              </a:gs>
            </a:gsLst>
            <a:lin ang="5400000" scaled="1"/>
          </a:gradFill>
          <a:ln w="15875">
            <a:solidFill>
              <a:srgbClr val="4C6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Определение</a:t>
            </a:r>
            <a:endParaRPr lang="ru-RU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8711890" y="1709157"/>
            <a:ext cx="2788351" cy="720586"/>
          </a:xfrm>
          <a:prstGeom prst="roundRect">
            <a:avLst/>
          </a:prstGeom>
          <a:gradFill>
            <a:gsLst>
              <a:gs pos="0">
                <a:srgbClr val="6DAD74"/>
              </a:gs>
              <a:gs pos="100000">
                <a:srgbClr val="295730"/>
              </a:gs>
            </a:gsLst>
            <a:lin ang="5400000" scaled="1"/>
          </a:gradFill>
          <a:ln w="15875">
            <a:solidFill>
              <a:srgbClr val="4C6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Аналогия в семейном бюджете</a:t>
            </a:r>
            <a:endParaRPr lang="ru-RU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685800" y="2568347"/>
            <a:ext cx="2407899" cy="900637"/>
          </a:xfrm>
          <a:prstGeom prst="roundRect">
            <a:avLst/>
          </a:prstGeom>
          <a:gradFill flip="none" rotWithShape="1">
            <a:gsLst>
              <a:gs pos="0">
                <a:srgbClr val="B9E0B8"/>
              </a:gs>
              <a:gs pos="73000">
                <a:srgbClr val="4B6349"/>
              </a:gs>
            </a:gsLst>
            <a:lin ang="2700000" scaled="1"/>
            <a:tileRect/>
          </a:gradFill>
          <a:ln w="15875">
            <a:solidFill>
              <a:srgbClr val="4C6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Дотации (от лат. «</a:t>
            </a:r>
            <a:r>
              <a:rPr lang="en-US" sz="1600" b="1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Dotacio</a:t>
            </a:r>
            <a:r>
              <a:rPr lang="ru-RU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» – дар, пожертвование)</a:t>
            </a:r>
            <a:endParaRPr lang="ru-RU" sz="16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695065" y="3821712"/>
            <a:ext cx="2399085" cy="900637"/>
          </a:xfrm>
          <a:prstGeom prst="roundRect">
            <a:avLst/>
          </a:prstGeom>
          <a:gradFill flip="none" rotWithShape="1">
            <a:gsLst>
              <a:gs pos="0">
                <a:srgbClr val="B9E0B8"/>
              </a:gs>
              <a:gs pos="73000">
                <a:srgbClr val="4B6349"/>
              </a:gs>
            </a:gsLst>
            <a:lin ang="2700000" scaled="1"/>
            <a:tileRect/>
          </a:gradFill>
          <a:ln w="15875">
            <a:solidFill>
              <a:srgbClr val="4C6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Субвенции (от 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</a:rPr>
              <a:t>лат.</a:t>
            </a:r>
            <a:r>
              <a:rPr lang="ru-RU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«</a:t>
            </a:r>
            <a:r>
              <a:rPr lang="en-US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Subvenire</a:t>
            </a:r>
            <a:r>
              <a:rPr lang="ru-RU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» – приходить на помощь)</a:t>
            </a:r>
            <a:endParaRPr lang="ru-RU" sz="16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688709" y="5407215"/>
            <a:ext cx="2399085" cy="900637"/>
          </a:xfrm>
          <a:prstGeom prst="roundRect">
            <a:avLst/>
          </a:prstGeom>
          <a:gradFill flip="none" rotWithShape="1">
            <a:gsLst>
              <a:gs pos="0">
                <a:srgbClr val="B9E0B8"/>
              </a:gs>
              <a:gs pos="73000">
                <a:srgbClr val="4B6349"/>
              </a:gs>
            </a:gsLst>
            <a:lin ang="2700000" scaled="1"/>
            <a:tileRect/>
          </a:gradFill>
          <a:ln w="15875">
            <a:solidFill>
              <a:srgbClr val="4C6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Субсидии (от 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</a:rPr>
              <a:t>лат.</a:t>
            </a:r>
            <a:r>
              <a:rPr lang="ru-RU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«</a:t>
            </a:r>
            <a:r>
              <a:rPr lang="en-US" sz="1600" b="1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Subsidium</a:t>
            </a:r>
            <a:r>
              <a:rPr lang="ru-RU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» – поддержка)</a:t>
            </a:r>
            <a:endParaRPr lang="ru-RU" sz="16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695892" y="2558668"/>
            <a:ext cx="2407899" cy="900637"/>
          </a:xfrm>
          <a:prstGeom prst="roundRect">
            <a:avLst/>
          </a:prstGeom>
          <a:gradFill flip="none" rotWithShape="1">
            <a:gsLst>
              <a:gs pos="0">
                <a:srgbClr val="B9E0B8"/>
              </a:gs>
              <a:gs pos="73000">
                <a:srgbClr val="4B6349"/>
              </a:gs>
            </a:gsLst>
            <a:lin ang="5400000" scaled="1"/>
            <a:tileRect/>
          </a:gradFill>
          <a:ln w="15875">
            <a:solidFill>
              <a:srgbClr val="4C6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Предоставляются без определения конкретной цели их использования</a:t>
            </a:r>
            <a:endParaRPr lang="ru-RU" sz="1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699070" y="3613174"/>
            <a:ext cx="2407899" cy="1372469"/>
          </a:xfrm>
          <a:prstGeom prst="roundRect">
            <a:avLst/>
          </a:prstGeom>
          <a:gradFill flip="none" rotWithShape="1">
            <a:gsLst>
              <a:gs pos="0">
                <a:srgbClr val="B9E0B8"/>
              </a:gs>
              <a:gs pos="73000">
                <a:srgbClr val="4B6349"/>
              </a:gs>
            </a:gsLst>
            <a:lin ang="5400000" scaled="1"/>
            <a:tileRect/>
          </a:gradFill>
          <a:ln w="15875">
            <a:solidFill>
              <a:srgbClr val="4C6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Предоставляются на финансирование «переданных» другим публично-правовым образованиям полномочий использования</a:t>
            </a:r>
            <a:endParaRPr lang="ru-RU" sz="1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695893" y="5285015"/>
            <a:ext cx="2407899" cy="1158345"/>
          </a:xfrm>
          <a:prstGeom prst="roundRect">
            <a:avLst/>
          </a:prstGeom>
          <a:gradFill flip="none" rotWithShape="1">
            <a:gsLst>
              <a:gs pos="0">
                <a:srgbClr val="B9E0B8"/>
              </a:gs>
              <a:gs pos="73000">
                <a:srgbClr val="4B6349"/>
              </a:gs>
            </a:gsLst>
            <a:lin ang="5400000" scaled="1"/>
            <a:tileRect/>
          </a:gradFill>
          <a:ln w="15875">
            <a:solidFill>
              <a:srgbClr val="4C6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Предоставляются на условиях софинансирования расходов других бюджетов</a:t>
            </a:r>
            <a:endParaRPr lang="ru-RU" sz="1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711890" y="2499646"/>
            <a:ext cx="2799911" cy="1043625"/>
            <a:chOff x="9880566" y="4623267"/>
            <a:chExt cx="2565401" cy="1043625"/>
          </a:xfrm>
        </p:grpSpPr>
        <p:sp>
          <p:nvSpPr>
            <p:cNvPr id="103" name="Скругленный прямоугольник 102"/>
            <p:cNvSpPr/>
            <p:nvPr/>
          </p:nvSpPr>
          <p:spPr>
            <a:xfrm>
              <a:off x="9880566" y="4623267"/>
              <a:ext cx="2565401" cy="1043625"/>
            </a:xfrm>
            <a:prstGeom prst="roundRect">
              <a:avLst/>
            </a:prstGeom>
            <a:gradFill flip="none" rotWithShape="1">
              <a:gsLst>
                <a:gs pos="0">
                  <a:srgbClr val="B9E0B8"/>
                </a:gs>
                <a:gs pos="73000">
                  <a:srgbClr val="4B6349"/>
                </a:gs>
              </a:gsLst>
              <a:lin ang="8100000" scaled="1"/>
              <a:tileRect/>
            </a:gradFill>
            <a:ln w="15875">
              <a:solidFill>
                <a:srgbClr val="4C64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marL="898525" algn="r" defTabSz="898525"/>
              <a:r>
                <a:rPr lang="ru-RU" sz="1400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Вы даете своему ребенку «карманные» деньги</a:t>
              </a:r>
              <a:endParaRPr lang="ru-RU" sz="1400" i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875" name="object 83"/>
            <p:cNvSpPr>
              <a:spLocks noChangeArrowheads="1"/>
            </p:cNvSpPr>
            <p:nvPr/>
          </p:nvSpPr>
          <p:spPr bwMode="auto">
            <a:xfrm>
              <a:off x="10139364" y="4695825"/>
              <a:ext cx="671512" cy="890588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711890" y="3613174"/>
            <a:ext cx="2777087" cy="1229839"/>
            <a:chOff x="9576595" y="4008913"/>
            <a:chExt cx="2565401" cy="1229839"/>
          </a:xfrm>
        </p:grpSpPr>
        <p:sp>
          <p:nvSpPr>
            <p:cNvPr id="106" name="Скругленный прямоугольник 105"/>
            <p:cNvSpPr/>
            <p:nvPr/>
          </p:nvSpPr>
          <p:spPr>
            <a:xfrm>
              <a:off x="9576595" y="4008913"/>
              <a:ext cx="2565401" cy="1229839"/>
            </a:xfrm>
            <a:prstGeom prst="roundRect">
              <a:avLst/>
            </a:prstGeom>
            <a:gradFill flip="none" rotWithShape="1">
              <a:gsLst>
                <a:gs pos="0">
                  <a:srgbClr val="B9E0B8"/>
                </a:gs>
                <a:gs pos="73000">
                  <a:srgbClr val="4B6349"/>
                </a:gs>
              </a:gsLst>
              <a:lin ang="8100000" scaled="1"/>
              <a:tileRect/>
            </a:gradFill>
            <a:ln w="15875">
              <a:solidFill>
                <a:srgbClr val="4C64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defTabSz="898525"/>
              <a:r>
                <a:rPr lang="ru-RU" sz="1400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Вы даёте своему </a:t>
              </a:r>
            </a:p>
            <a:p>
              <a:pPr defTabSz="898525"/>
              <a:r>
                <a:rPr lang="ru-RU" sz="1400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ребенку деньги и </a:t>
              </a:r>
            </a:p>
            <a:p>
              <a:pPr defTabSz="898525"/>
              <a:r>
                <a:rPr lang="ru-RU" sz="1400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посылаете его в </a:t>
              </a:r>
            </a:p>
            <a:p>
              <a:pPr defTabSz="898525"/>
              <a:r>
                <a:rPr lang="ru-RU" sz="1400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магазин купить </a:t>
              </a:r>
            </a:p>
            <a:p>
              <a:pPr defTabSz="898525"/>
              <a:r>
                <a:rPr lang="ru-RU" sz="1400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продукты (по списку)</a:t>
              </a:r>
              <a:endParaRPr lang="ru-RU" sz="1400" i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876" name="object 84"/>
            <p:cNvSpPr>
              <a:spLocks noChangeArrowheads="1"/>
            </p:cNvSpPr>
            <p:nvPr/>
          </p:nvSpPr>
          <p:spPr bwMode="auto">
            <a:xfrm>
              <a:off x="11026632" y="4054475"/>
              <a:ext cx="1089821" cy="987426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711890" y="4962285"/>
            <a:ext cx="2777087" cy="1667116"/>
            <a:chOff x="9185982" y="5103128"/>
            <a:chExt cx="2777087" cy="1667116"/>
          </a:xfrm>
        </p:grpSpPr>
        <p:sp>
          <p:nvSpPr>
            <p:cNvPr id="110" name="Скругленный прямоугольник 109"/>
            <p:cNvSpPr/>
            <p:nvPr/>
          </p:nvSpPr>
          <p:spPr>
            <a:xfrm>
              <a:off x="9185982" y="5103128"/>
              <a:ext cx="2777087" cy="1667116"/>
            </a:xfrm>
            <a:prstGeom prst="roundRect">
              <a:avLst/>
            </a:prstGeom>
            <a:gradFill flip="none" rotWithShape="1">
              <a:gsLst>
                <a:gs pos="0">
                  <a:srgbClr val="B9E0B8"/>
                </a:gs>
                <a:gs pos="73000">
                  <a:srgbClr val="4B6349"/>
                </a:gs>
              </a:gsLst>
              <a:lin ang="8100000" scaled="1"/>
              <a:tileRect/>
            </a:gradFill>
            <a:ln w="15875">
              <a:solidFill>
                <a:srgbClr val="4C64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defTabSz="898525"/>
              <a:r>
                <a:rPr lang="ru-RU" sz="14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Вы «добавляете» </a:t>
              </a:r>
            </a:p>
            <a:p>
              <a:pPr defTabSz="898525"/>
              <a:r>
                <a:rPr lang="ru-RU" sz="14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своему ребенку </a:t>
              </a:r>
            </a:p>
            <a:p>
              <a:pPr defTabSz="898525"/>
              <a:r>
                <a:rPr lang="ru-RU" sz="14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денег для того, </a:t>
              </a:r>
            </a:p>
            <a:p>
              <a:pPr defTabSz="898525"/>
              <a:r>
                <a:rPr lang="ru-RU" sz="14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чтобы ваш </a:t>
              </a:r>
            </a:p>
            <a:p>
              <a:pPr defTabSz="898525"/>
              <a:r>
                <a:rPr lang="ru-RU" sz="14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ребёнок купил себе новый телефон (а остальное он накопил сам)</a:t>
              </a:r>
            </a:p>
          </p:txBody>
        </p:sp>
        <p:sp>
          <p:nvSpPr>
            <p:cNvPr id="33879" name="object 87"/>
            <p:cNvSpPr>
              <a:spLocks noChangeArrowheads="1"/>
            </p:cNvSpPr>
            <p:nvPr/>
          </p:nvSpPr>
          <p:spPr bwMode="auto">
            <a:xfrm>
              <a:off x="10837293" y="5197187"/>
              <a:ext cx="1027112" cy="811056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ffectLst>
              <a:glow rad="88900">
                <a:schemeClr val="accent5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13" name="object 7"/>
          <p:cNvSpPr>
            <a:spLocks noChangeArrowheads="1"/>
          </p:cNvSpPr>
          <p:nvPr/>
        </p:nvSpPr>
        <p:spPr bwMode="auto">
          <a:xfrm>
            <a:off x="6910047" y="5692737"/>
            <a:ext cx="1984134" cy="3429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2"/>
          <p:cNvSpPr txBox="1">
            <a:spLocks noChangeArrowheads="1"/>
          </p:cNvSpPr>
          <p:nvPr/>
        </p:nvSpPr>
        <p:spPr bwMode="auto">
          <a:xfrm>
            <a:off x="650784" y="1038501"/>
            <a:ext cx="10820400" cy="3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00"/>
              </a:spcBef>
              <a:buClrTx/>
              <a:buNone/>
            </a:pPr>
            <a:r>
              <a:rPr lang="ru-RU" altLang="ru-RU" b="1" dirty="0">
                <a:solidFill>
                  <a:schemeClr val="tx1"/>
                </a:solidFill>
                <a:latin typeface="+mn-lt"/>
              </a:rPr>
              <a:t>Бюджетный процесс </a:t>
            </a:r>
            <a:r>
              <a:rPr lang="ru-RU" altLang="ru-RU" b="1" dirty="0" smtClean="0">
                <a:solidFill>
                  <a:schemeClr val="tx1"/>
                </a:solidFill>
                <a:latin typeface="+mn-lt"/>
              </a:rPr>
              <a:t>– </a:t>
            </a:r>
            <a:r>
              <a:rPr lang="ru-RU" altLang="ru-RU" b="1" i="1" dirty="0">
                <a:latin typeface="+mn-lt"/>
                <a:ea typeface="Constantia" panose="02030602050306030303" pitchFamily="18" charset="0"/>
                <a:cs typeface="Constantia" panose="02030602050306030303" pitchFamily="18" charset="0"/>
              </a:rPr>
              <a:t>ежегодное формирование и исполнение бюджета:</a:t>
            </a:r>
            <a:endParaRPr lang="ru-RU" alt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820" name="object 4"/>
          <p:cNvSpPr>
            <a:spLocks noChangeArrowheads="1"/>
          </p:cNvSpPr>
          <p:nvPr/>
        </p:nvSpPr>
        <p:spPr bwMode="auto">
          <a:xfrm>
            <a:off x="2451101" y="1704975"/>
            <a:ext cx="4016375" cy="215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dirty="0">
              <a:ln w="12700">
                <a:solidFill>
                  <a:srgbClr val="6B6F4F"/>
                </a:solidFill>
              </a:ln>
              <a:solidFill>
                <a:srgbClr val="006FC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4822" name="object 6"/>
          <p:cNvSpPr>
            <a:spLocks noChangeArrowheads="1"/>
          </p:cNvSpPr>
          <p:nvPr/>
        </p:nvSpPr>
        <p:spPr bwMode="auto">
          <a:xfrm>
            <a:off x="2819400" y="2377248"/>
            <a:ext cx="3835400" cy="215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dirty="0">
              <a:ln w="12700">
                <a:solidFill>
                  <a:srgbClr val="6B6F4F"/>
                </a:solidFill>
              </a:ln>
              <a:solidFill>
                <a:srgbClr val="006FC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4824" name="object 8"/>
          <p:cNvSpPr>
            <a:spLocks noChangeArrowheads="1"/>
          </p:cNvSpPr>
          <p:nvPr/>
        </p:nvSpPr>
        <p:spPr bwMode="auto">
          <a:xfrm>
            <a:off x="3430589" y="3043238"/>
            <a:ext cx="6757987" cy="2159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dirty="0">
              <a:ln w="12700">
                <a:solidFill>
                  <a:srgbClr val="6B6F4F"/>
                </a:solidFill>
              </a:ln>
              <a:solidFill>
                <a:srgbClr val="006FC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4826" name="object 10"/>
          <p:cNvSpPr>
            <a:spLocks noChangeArrowheads="1"/>
          </p:cNvSpPr>
          <p:nvPr/>
        </p:nvSpPr>
        <p:spPr bwMode="auto">
          <a:xfrm>
            <a:off x="4000501" y="3741738"/>
            <a:ext cx="6583363" cy="2159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dirty="0">
              <a:ln w="12700">
                <a:solidFill>
                  <a:srgbClr val="6B6F4F"/>
                </a:solidFill>
              </a:ln>
              <a:solidFill>
                <a:srgbClr val="006FC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4828" name="object 12"/>
          <p:cNvSpPr>
            <a:spLocks noChangeArrowheads="1"/>
          </p:cNvSpPr>
          <p:nvPr/>
        </p:nvSpPr>
        <p:spPr bwMode="auto">
          <a:xfrm>
            <a:off x="4546601" y="4411663"/>
            <a:ext cx="4848225" cy="2159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dirty="0">
              <a:ln w="12700">
                <a:solidFill>
                  <a:srgbClr val="6B6F4F"/>
                </a:solidFill>
              </a:ln>
              <a:solidFill>
                <a:srgbClr val="006FC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4830" name="object 14"/>
          <p:cNvSpPr>
            <a:spLocks noChangeArrowheads="1"/>
          </p:cNvSpPr>
          <p:nvPr/>
        </p:nvSpPr>
        <p:spPr bwMode="auto">
          <a:xfrm>
            <a:off x="5084764" y="5121275"/>
            <a:ext cx="4954587" cy="2159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dirty="0">
              <a:ln w="12700">
                <a:solidFill>
                  <a:srgbClr val="6B6F4F"/>
                </a:solidFill>
              </a:ln>
              <a:solidFill>
                <a:srgbClr val="006FC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1000" y="228600"/>
            <a:ext cx="11506200" cy="698345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Бюджетная ТЕРМИНОЛОГИЯ</a:t>
            </a:r>
            <a:endParaRPr lang="ru-RU" sz="2400" b="1" cap="all" spc="150" dirty="0">
              <a:ln w="1905"/>
              <a:gradFill>
                <a:gsLst>
                  <a:gs pos="0">
                    <a:srgbClr val="730E00">
                      <a:shade val="20000"/>
                      <a:satMod val="200000"/>
                    </a:srgbClr>
                  </a:gs>
                  <a:gs pos="78000">
                    <a:srgbClr val="730E00">
                      <a:tint val="90000"/>
                      <a:shade val="89000"/>
                      <a:satMod val="220000"/>
                    </a:srgbClr>
                  </a:gs>
                  <a:gs pos="100000">
                    <a:srgbClr val="730E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0" y="5796032"/>
            <a:ext cx="6921501" cy="1074737"/>
            <a:chOff x="1524000" y="5783264"/>
            <a:chExt cx="5397501" cy="1074737"/>
          </a:xfrm>
        </p:grpSpPr>
        <p:sp>
          <p:nvSpPr>
            <p:cNvPr id="18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9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0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1542</TotalTime>
  <Words>1011</Words>
  <Application>Microsoft Office PowerPoint</Application>
  <PresentationFormat>Широкоэкранный</PresentationFormat>
  <Paragraphs>313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Cambria</vt:lpstr>
      <vt:lpstr>Constantia</vt:lpstr>
      <vt:lpstr>Impact</vt:lpstr>
      <vt:lpstr>Lucida Sans Unicode</vt:lpstr>
      <vt:lpstr>Times New Roman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- поступающие в бюджет Доможировского сельского поселения денежные средства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 Владимировна</dc:creator>
  <cp:lastModifiedBy>Учетная запись Майкрософт</cp:lastModifiedBy>
  <cp:revision>149</cp:revision>
  <cp:lastPrinted>2023-01-31T14:16:40Z</cp:lastPrinted>
  <dcterms:created xsi:type="dcterms:W3CDTF">2018-01-23T12:49:39Z</dcterms:created>
  <dcterms:modified xsi:type="dcterms:W3CDTF">2023-03-13T12:06:01Z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2018-01-23T00:00:00Z</vt:filetime>
  </property>
</Properties>
</file>